
<file path=[Content_Types].xml><?xml version="1.0" encoding="utf-8"?>
<Types xmlns="http://schemas.openxmlformats.org/package/2006/content-types">
  <Default Extension="MPG" ContentType="video/mpeg"/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6"/>
  </p:notesMasterIdLst>
  <p:sldIdLst>
    <p:sldId id="514" r:id="rId2"/>
    <p:sldId id="515" r:id="rId3"/>
    <p:sldId id="517" r:id="rId4"/>
    <p:sldId id="516" r:id="rId5"/>
    <p:sldId id="258" r:id="rId6"/>
    <p:sldId id="260" r:id="rId7"/>
    <p:sldId id="275" r:id="rId8"/>
    <p:sldId id="276" r:id="rId9"/>
    <p:sldId id="277" r:id="rId10"/>
    <p:sldId id="520" r:id="rId11"/>
    <p:sldId id="525" r:id="rId12"/>
    <p:sldId id="279" r:id="rId13"/>
    <p:sldId id="285" r:id="rId14"/>
    <p:sldId id="526" r:id="rId15"/>
    <p:sldId id="271" r:id="rId16"/>
    <p:sldId id="522" r:id="rId17"/>
    <p:sldId id="273" r:id="rId18"/>
    <p:sldId id="524" r:id="rId19"/>
    <p:sldId id="282" r:id="rId20"/>
    <p:sldId id="274" r:id="rId21"/>
    <p:sldId id="295" r:id="rId22"/>
    <p:sldId id="298" r:id="rId23"/>
    <p:sldId id="296" r:id="rId24"/>
    <p:sldId id="297" r:id="rId25"/>
    <p:sldId id="527" r:id="rId26"/>
    <p:sldId id="262" r:id="rId27"/>
    <p:sldId id="263" r:id="rId28"/>
    <p:sldId id="264" r:id="rId29"/>
    <p:sldId id="265" r:id="rId30"/>
    <p:sldId id="316" r:id="rId31"/>
    <p:sldId id="266" r:id="rId32"/>
    <p:sldId id="293" r:id="rId33"/>
    <p:sldId id="528" r:id="rId34"/>
    <p:sldId id="529" r:id="rId3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隶书" panose="020105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隶书" panose="020105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隶书" panose="020105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隶书" panose="020105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隶书" panose="02010509060101010101" pitchFamily="49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anose="020B0604030504040204" pitchFamily="34" charset="0"/>
        <a:ea typeface="隶书" panose="02010509060101010101" pitchFamily="49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anose="020B0604030504040204" pitchFamily="34" charset="0"/>
        <a:ea typeface="隶书" panose="02010509060101010101" pitchFamily="49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anose="020B0604030504040204" pitchFamily="34" charset="0"/>
        <a:ea typeface="隶书" panose="02010509060101010101" pitchFamily="49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anose="020B0604030504040204" pitchFamily="34" charset="0"/>
        <a:ea typeface="隶书" panose="020105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000066"/>
    <a:srgbClr val="660033"/>
    <a:srgbClr val="008000"/>
    <a:srgbClr val="FF6600"/>
    <a:srgbClr val="CC3300"/>
    <a:srgbClr val="FF0000"/>
    <a:srgbClr val="00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8" autoAdjust="0"/>
    <p:restoredTop sz="94726" autoAdjust="0"/>
  </p:normalViewPr>
  <p:slideViewPr>
    <p:cSldViewPr>
      <p:cViewPr>
        <p:scale>
          <a:sx n="100" d="100"/>
          <a:sy n="100" d="100"/>
        </p:scale>
        <p:origin x="132" y="-87"/>
      </p:cViewPr>
      <p:guideLst>
        <p:guide orient="horz" pos="209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4" Type="http://schemas.openxmlformats.org/officeDocument/2006/relationships/image" Target="../media/image56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61.wmf"/><Relationship Id="rId7" Type="http://schemas.openxmlformats.org/officeDocument/2006/relationships/image" Target="../media/image65.e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6" Type="http://schemas.openxmlformats.org/officeDocument/2006/relationships/image" Target="../media/image64.emf"/><Relationship Id="rId5" Type="http://schemas.openxmlformats.org/officeDocument/2006/relationships/image" Target="../media/image63.wmf"/><Relationship Id="rId10" Type="http://schemas.openxmlformats.org/officeDocument/2006/relationships/image" Target="../media/image68.emf"/><Relationship Id="rId4" Type="http://schemas.openxmlformats.org/officeDocument/2006/relationships/image" Target="../media/image62.wmf"/><Relationship Id="rId9" Type="http://schemas.openxmlformats.org/officeDocument/2006/relationships/image" Target="../media/image67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6" Type="http://schemas.openxmlformats.org/officeDocument/2006/relationships/image" Target="../media/image75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2" Type="http://schemas.openxmlformats.org/officeDocument/2006/relationships/image" Target="../media/image78.emf"/><Relationship Id="rId1" Type="http://schemas.openxmlformats.org/officeDocument/2006/relationships/image" Target="../media/image77.emf"/><Relationship Id="rId6" Type="http://schemas.openxmlformats.org/officeDocument/2006/relationships/image" Target="../media/image82.emf"/><Relationship Id="rId11" Type="http://schemas.openxmlformats.org/officeDocument/2006/relationships/image" Target="../media/image87.wmf"/><Relationship Id="rId5" Type="http://schemas.openxmlformats.org/officeDocument/2006/relationships/image" Target="../media/image81.emf"/><Relationship Id="rId10" Type="http://schemas.openxmlformats.org/officeDocument/2006/relationships/image" Target="../media/image86.w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91.wmf"/><Relationship Id="rId7" Type="http://schemas.openxmlformats.org/officeDocument/2006/relationships/image" Target="../media/image95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Relationship Id="rId6" Type="http://schemas.openxmlformats.org/officeDocument/2006/relationships/image" Target="../media/image94.wmf"/><Relationship Id="rId5" Type="http://schemas.openxmlformats.org/officeDocument/2006/relationships/image" Target="../media/image93.wmf"/><Relationship Id="rId4" Type="http://schemas.openxmlformats.org/officeDocument/2006/relationships/image" Target="../media/image92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5" Type="http://schemas.openxmlformats.org/officeDocument/2006/relationships/image" Target="../media/image100.wmf"/><Relationship Id="rId4" Type="http://schemas.openxmlformats.org/officeDocument/2006/relationships/image" Target="../media/image99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7" Type="http://schemas.openxmlformats.org/officeDocument/2006/relationships/image" Target="../media/image25.e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image" Target="../media/image26.wmf"/><Relationship Id="rId7" Type="http://schemas.openxmlformats.org/officeDocument/2006/relationships/image" Target="../media/image29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8.wmf"/><Relationship Id="rId5" Type="http://schemas.openxmlformats.org/officeDocument/2006/relationships/image" Target="../media/image24.wmf"/><Relationship Id="rId4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CC16A183-C189-4E7D-9E85-2495FA4AC6B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kumimoji="1"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B4F821D4-7C80-4468-81BD-01C43142FE8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kumimoji="1"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AED584B6-C4FC-476C-9328-76DA33E3504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C4178809-BC5A-4336-B8C8-11487A346FD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6390" name="Rectangle 6">
            <a:extLst>
              <a:ext uri="{FF2B5EF4-FFF2-40B4-BE49-F238E27FC236}">
                <a16:creationId xmlns:a16="http://schemas.microsoft.com/office/drawing/2014/main" id="{3A56D52B-0B7B-4AB1-9AA8-D334B7790DE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kumimoji="1"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38C02108-0EEE-4DF9-8240-69B6B05A8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254487F-0631-459C-9ED4-910CCCA3AA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29477DD6-611A-416A-F996-6BCC36521E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0C37FBC3-009A-BABD-A76E-3B5686E8C5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心线圈与一个电流计构成一个电路，未接电源，在磁棒插入线圈的过程中，电流计的指针偏移，插入的速度越快，指针偏转越厉害，当磁棒运动停止时，指针回到零点。在磁棒抽出时，指针反向偏转。这说明，磁铁的运动使线圈电路中产生了感应电动势，从而产生感应电流，感应电动势的大小与线圈和磁棒的相对运动速度有关。</a:t>
            </a:r>
            <a:endParaRPr lang="zh-CN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BF507D96-D807-FC24-E700-7C997CDB2F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itchFamily="49" charset="-122"/>
              </a:defRPr>
            </a:lvl9pPr>
          </a:lstStyle>
          <a:p>
            <a:fld id="{73F45ABF-8925-421E-9A31-EE3410EE8C67}" type="slidenum"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6</a:t>
            </a:fld>
            <a:endParaRPr lang="en-US" altLang="zh-CN" sz="1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446C363A-D3FD-3AF1-DFF9-477C26E713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6D3B25F0-2A60-1856-5CD9-574AD633A6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接电流表的导体框</a:t>
            </a:r>
            <a:r>
              <a:rPr lang="en-US" altLang="zh-CN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ABCE</a:t>
            </a:r>
            <a:r>
              <a:rPr lang="zh-CN" altLang="en-US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放于均匀磁场中，磁场</a:t>
            </a:r>
            <a:r>
              <a:rPr lang="en-US" altLang="zh-CN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垂直于框平面，当</a:t>
            </a:r>
            <a:r>
              <a:rPr lang="en-US" altLang="zh-CN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CD</a:t>
            </a:r>
            <a:r>
              <a:rPr lang="zh-CN" altLang="en-US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无摩擦向右滑动时，电流计指针偏转，速度越大偏转越厉害。</a:t>
            </a:r>
            <a:r>
              <a:rPr lang="en-US" altLang="zh-CN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EF</a:t>
            </a:r>
            <a:r>
              <a:rPr lang="zh-CN" altLang="en-US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反向运动时，电流计指针反向偏转。</a:t>
            </a:r>
            <a:endParaRPr lang="zh-CN" altLang="en-US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DDD0AFAE-E4B4-B44F-D463-9B8C98E0F8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itchFamily="49" charset="-122"/>
              </a:defRPr>
            </a:lvl9pPr>
          </a:lstStyle>
          <a:p>
            <a:fld id="{8FD16012-B29E-4E0C-9A74-E469BAFE1A48}" type="slidenum"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9</a:t>
            </a:fld>
            <a:endParaRPr lang="en-US" altLang="zh-CN" sz="1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FAA5D7CF-C7B3-BDA8-5C3F-3D8EAFE722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DAA4C82A-AE17-28D0-8629-A6FB47FAD5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0156EFEA-A5F3-5F60-2786-9F10B8D131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itchFamily="49" charset="-122"/>
              </a:defRPr>
            </a:lvl9pPr>
          </a:lstStyle>
          <a:p>
            <a:fld id="{A237ECB7-6E81-4715-A791-BC50F89D8C6B}" type="slidenum"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15</a:t>
            </a:fld>
            <a:endParaRPr lang="en-US" altLang="zh-CN" sz="1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26">
            <a:extLst>
              <a:ext uri="{FF2B5EF4-FFF2-40B4-BE49-F238E27FC236}">
                <a16:creationId xmlns:a16="http://schemas.microsoft.com/office/drawing/2014/main" id="{4B40EDD6-69B1-4E4B-B8BC-4E58F6B42E49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0"/>
            <a:ext cx="9147175" cy="6867525"/>
            <a:chOff x="-2" y="0"/>
            <a:chExt cx="5762" cy="4326"/>
          </a:xfrm>
        </p:grpSpPr>
        <p:grpSp>
          <p:nvGrpSpPr>
            <p:cNvPr id="5" name="Group 1027">
              <a:extLst>
                <a:ext uri="{FF2B5EF4-FFF2-40B4-BE49-F238E27FC236}">
                  <a16:creationId xmlns:a16="http://schemas.microsoft.com/office/drawing/2014/main" id="{D4E5752F-2C2E-4842-B6C1-B52BEAD59D0D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-2" y="0"/>
              <a:ext cx="5712" cy="4326"/>
              <a:chOff x="-2" y="0"/>
              <a:chExt cx="5712" cy="4326"/>
            </a:xfrm>
          </p:grpSpPr>
          <p:sp>
            <p:nvSpPr>
              <p:cNvPr id="8" name="Rectangle 1028">
                <a:extLst>
                  <a:ext uri="{FF2B5EF4-FFF2-40B4-BE49-F238E27FC236}">
                    <a16:creationId xmlns:a16="http://schemas.microsoft.com/office/drawing/2014/main" id="{6939488A-9892-4990-ACC9-4AA84B8EE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" y="0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9" name="Rectangle 1029">
                <a:extLst>
                  <a:ext uri="{FF2B5EF4-FFF2-40B4-BE49-F238E27FC236}">
                    <a16:creationId xmlns:a16="http://schemas.microsoft.com/office/drawing/2014/main" id="{7A53BCA7-1E6E-4372-8A11-E158F455F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0" name="Rectangle 1030">
                <a:extLst>
                  <a:ext uri="{FF2B5EF4-FFF2-40B4-BE49-F238E27FC236}">
                    <a16:creationId xmlns:a16="http://schemas.microsoft.com/office/drawing/2014/main" id="{DB5F2000-8FC3-41AF-BD24-AB01F53E9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1031">
                <a:extLst>
                  <a:ext uri="{FF2B5EF4-FFF2-40B4-BE49-F238E27FC236}">
                    <a16:creationId xmlns:a16="http://schemas.microsoft.com/office/drawing/2014/main" id="{DCB83A30-62CE-4D6C-A213-017B7F1E25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2" name="Rectangle 1032">
                <a:extLst>
                  <a:ext uri="{FF2B5EF4-FFF2-40B4-BE49-F238E27FC236}">
                    <a16:creationId xmlns:a16="http://schemas.microsoft.com/office/drawing/2014/main" id="{246789B1-B59C-4F61-A604-39238F2CB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1033">
                <a:extLst>
                  <a:ext uri="{FF2B5EF4-FFF2-40B4-BE49-F238E27FC236}">
                    <a16:creationId xmlns:a16="http://schemas.microsoft.com/office/drawing/2014/main" id="{0764250E-FCE6-4D5F-A977-D8DF50F38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4" name="Rectangle 1034">
                <a:extLst>
                  <a:ext uri="{FF2B5EF4-FFF2-40B4-BE49-F238E27FC236}">
                    <a16:creationId xmlns:a16="http://schemas.microsoft.com/office/drawing/2014/main" id="{AC8FF71C-02FB-4064-AF6E-D2B6137C4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5" name="Rectangle 1035">
                <a:extLst>
                  <a:ext uri="{FF2B5EF4-FFF2-40B4-BE49-F238E27FC236}">
                    <a16:creationId xmlns:a16="http://schemas.microsoft.com/office/drawing/2014/main" id="{95A5160F-88E1-4BD6-A2DF-57C32DBA0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6" name="Rectangle 1036">
                <a:extLst>
                  <a:ext uri="{FF2B5EF4-FFF2-40B4-BE49-F238E27FC236}">
                    <a16:creationId xmlns:a16="http://schemas.microsoft.com/office/drawing/2014/main" id="{2B26D7CD-58CB-4C97-AE4C-FBEE9F465F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7" name="Rectangle 1037">
                <a:extLst>
                  <a:ext uri="{FF2B5EF4-FFF2-40B4-BE49-F238E27FC236}">
                    <a16:creationId xmlns:a16="http://schemas.microsoft.com/office/drawing/2014/main" id="{E718207B-E89D-4F59-87F7-19585AA39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8" name="Rectangle 1038">
                <a:extLst>
                  <a:ext uri="{FF2B5EF4-FFF2-40B4-BE49-F238E27FC236}">
                    <a16:creationId xmlns:a16="http://schemas.microsoft.com/office/drawing/2014/main" id="{DD414791-4DF2-42B4-A19E-5ADE37EBA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9" name="Rectangle 1039">
                <a:extLst>
                  <a:ext uri="{FF2B5EF4-FFF2-40B4-BE49-F238E27FC236}">
                    <a16:creationId xmlns:a16="http://schemas.microsoft.com/office/drawing/2014/main" id="{7C62CDBA-F43B-402C-A84D-6A6C19C6A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20" name="Rectangle 1040">
                <a:extLst>
                  <a:ext uri="{FF2B5EF4-FFF2-40B4-BE49-F238E27FC236}">
                    <a16:creationId xmlns:a16="http://schemas.microsoft.com/office/drawing/2014/main" id="{3385D5E1-84C4-4CC7-BD90-998F89665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21" name="Rectangle 1041">
                <a:extLst>
                  <a:ext uri="{FF2B5EF4-FFF2-40B4-BE49-F238E27FC236}">
                    <a16:creationId xmlns:a16="http://schemas.microsoft.com/office/drawing/2014/main" id="{57A68D66-7993-478E-BFC1-245728CE2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22" name="Rectangle 1042">
                <a:extLst>
                  <a:ext uri="{FF2B5EF4-FFF2-40B4-BE49-F238E27FC236}">
                    <a16:creationId xmlns:a16="http://schemas.microsoft.com/office/drawing/2014/main" id="{67579275-991F-447B-88F0-4BC60CD4F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23" name="Rectangle 1043">
                <a:extLst>
                  <a:ext uri="{FF2B5EF4-FFF2-40B4-BE49-F238E27FC236}">
                    <a16:creationId xmlns:a16="http://schemas.microsoft.com/office/drawing/2014/main" id="{7E6E446A-5B4D-4446-ABC9-7F222ACA6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24" name="Rectangle 1044">
                <a:extLst>
                  <a:ext uri="{FF2B5EF4-FFF2-40B4-BE49-F238E27FC236}">
                    <a16:creationId xmlns:a16="http://schemas.microsoft.com/office/drawing/2014/main" id="{D9D77C5E-0446-4C2F-A20A-52D6986F14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25" name="Rectangle 1045">
                <a:extLst>
                  <a:ext uri="{FF2B5EF4-FFF2-40B4-BE49-F238E27FC236}">
                    <a16:creationId xmlns:a16="http://schemas.microsoft.com/office/drawing/2014/main" id="{9E04C3AF-C6FB-425E-9CFF-B3BF70A4D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26" name="Rectangle 1046">
                <a:extLst>
                  <a:ext uri="{FF2B5EF4-FFF2-40B4-BE49-F238E27FC236}">
                    <a16:creationId xmlns:a16="http://schemas.microsoft.com/office/drawing/2014/main" id="{81CAF296-A1E4-4715-A6D6-38996D944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27" name="Rectangle 1047">
                <a:extLst>
                  <a:ext uri="{FF2B5EF4-FFF2-40B4-BE49-F238E27FC236}">
                    <a16:creationId xmlns:a16="http://schemas.microsoft.com/office/drawing/2014/main" id="{92220842-659C-491C-BF9B-63BD65B32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28" name="Rectangle 1048">
                <a:extLst>
                  <a:ext uri="{FF2B5EF4-FFF2-40B4-BE49-F238E27FC236}">
                    <a16:creationId xmlns:a16="http://schemas.microsoft.com/office/drawing/2014/main" id="{F50D424A-D0AC-4A73-8058-C64A8B2B4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29" name="Rectangle 1049">
                <a:extLst>
                  <a:ext uri="{FF2B5EF4-FFF2-40B4-BE49-F238E27FC236}">
                    <a16:creationId xmlns:a16="http://schemas.microsoft.com/office/drawing/2014/main" id="{21055994-24BA-432D-AEC5-531D62577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30" name="Rectangle 1050">
                <a:extLst>
                  <a:ext uri="{FF2B5EF4-FFF2-40B4-BE49-F238E27FC236}">
                    <a16:creationId xmlns:a16="http://schemas.microsoft.com/office/drawing/2014/main" id="{07937227-B869-4A99-A6C6-467B2B3D0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31" name="Rectangle 1051">
                <a:extLst>
                  <a:ext uri="{FF2B5EF4-FFF2-40B4-BE49-F238E27FC236}">
                    <a16:creationId xmlns:a16="http://schemas.microsoft.com/office/drawing/2014/main" id="{C032D56C-DDFA-40F5-9A4D-AB9E6CE61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32" name="Rectangle 1052">
                <a:extLst>
                  <a:ext uri="{FF2B5EF4-FFF2-40B4-BE49-F238E27FC236}">
                    <a16:creationId xmlns:a16="http://schemas.microsoft.com/office/drawing/2014/main" id="{F92EF52A-39C7-4244-9A8D-157CDB83F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33" name="Rectangle 1053">
                <a:extLst>
                  <a:ext uri="{FF2B5EF4-FFF2-40B4-BE49-F238E27FC236}">
                    <a16:creationId xmlns:a16="http://schemas.microsoft.com/office/drawing/2014/main" id="{0F31ABFD-4293-41EC-804A-3D08E2337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34" name="Rectangle 1054">
                <a:extLst>
                  <a:ext uri="{FF2B5EF4-FFF2-40B4-BE49-F238E27FC236}">
                    <a16:creationId xmlns:a16="http://schemas.microsoft.com/office/drawing/2014/main" id="{CF056D38-1A79-49CA-9D6B-D8AB39833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35" name="Rectangle 1055">
                <a:extLst>
                  <a:ext uri="{FF2B5EF4-FFF2-40B4-BE49-F238E27FC236}">
                    <a16:creationId xmlns:a16="http://schemas.microsoft.com/office/drawing/2014/main" id="{4E1E78A2-4176-4E19-BFB4-4BA65C408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36" name="Rectangle 1056">
                <a:extLst>
                  <a:ext uri="{FF2B5EF4-FFF2-40B4-BE49-F238E27FC236}">
                    <a16:creationId xmlns:a16="http://schemas.microsoft.com/office/drawing/2014/main" id="{68BC3119-D76E-44B5-ABB8-A30E20614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37" name="Rectangle 1057">
                <a:extLst>
                  <a:ext uri="{FF2B5EF4-FFF2-40B4-BE49-F238E27FC236}">
                    <a16:creationId xmlns:a16="http://schemas.microsoft.com/office/drawing/2014/main" id="{F5853CDD-2D5F-4C7C-8107-7094CE09A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38" name="Rectangle 1058">
                <a:extLst>
                  <a:ext uri="{FF2B5EF4-FFF2-40B4-BE49-F238E27FC236}">
                    <a16:creationId xmlns:a16="http://schemas.microsoft.com/office/drawing/2014/main" id="{E2964F95-2B81-4572-847C-7016AB437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39" name="Rectangle 1059">
                <a:extLst>
                  <a:ext uri="{FF2B5EF4-FFF2-40B4-BE49-F238E27FC236}">
                    <a16:creationId xmlns:a16="http://schemas.microsoft.com/office/drawing/2014/main" id="{60C0823A-5277-4336-B6C8-7F91AC6A2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40" name="Rectangle 1060">
                <a:extLst>
                  <a:ext uri="{FF2B5EF4-FFF2-40B4-BE49-F238E27FC236}">
                    <a16:creationId xmlns:a16="http://schemas.microsoft.com/office/drawing/2014/main" id="{E23E922A-30CC-4C5B-80C8-B047363A94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41" name="Rectangle 1061">
                <a:extLst>
                  <a:ext uri="{FF2B5EF4-FFF2-40B4-BE49-F238E27FC236}">
                    <a16:creationId xmlns:a16="http://schemas.microsoft.com/office/drawing/2014/main" id="{373814D7-E0A8-4973-8A4C-9D952BD4EE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42" name="Rectangle 1062">
                <a:extLst>
                  <a:ext uri="{FF2B5EF4-FFF2-40B4-BE49-F238E27FC236}">
                    <a16:creationId xmlns:a16="http://schemas.microsoft.com/office/drawing/2014/main" id="{E985A651-F0E2-4171-81F8-700C8D129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43" name="Rectangle 1063">
                <a:extLst>
                  <a:ext uri="{FF2B5EF4-FFF2-40B4-BE49-F238E27FC236}">
                    <a16:creationId xmlns:a16="http://schemas.microsoft.com/office/drawing/2014/main" id="{6E40A969-5E5E-48D8-B8C6-1C19C8A07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44" name="Rectangle 1064">
                <a:extLst>
                  <a:ext uri="{FF2B5EF4-FFF2-40B4-BE49-F238E27FC236}">
                    <a16:creationId xmlns:a16="http://schemas.microsoft.com/office/drawing/2014/main" id="{CA5EF97D-4A8C-4AF6-BA3A-AC6138A83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45" name="Rectangle 1065">
                <a:extLst>
                  <a:ext uri="{FF2B5EF4-FFF2-40B4-BE49-F238E27FC236}">
                    <a16:creationId xmlns:a16="http://schemas.microsoft.com/office/drawing/2014/main" id="{206F23F6-D1F2-44AB-AB01-9CDC0CC7C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46" name="Rectangle 1066">
                <a:extLst>
                  <a:ext uri="{FF2B5EF4-FFF2-40B4-BE49-F238E27FC236}">
                    <a16:creationId xmlns:a16="http://schemas.microsoft.com/office/drawing/2014/main" id="{0A5117B1-31DF-4FE3-868A-724C830A3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47" name="Rectangle 1067">
                <a:extLst>
                  <a:ext uri="{FF2B5EF4-FFF2-40B4-BE49-F238E27FC236}">
                    <a16:creationId xmlns:a16="http://schemas.microsoft.com/office/drawing/2014/main" id="{6F7545F3-F580-40D6-82E1-CE486C385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48" name="Rectangle 1068">
                <a:extLst>
                  <a:ext uri="{FF2B5EF4-FFF2-40B4-BE49-F238E27FC236}">
                    <a16:creationId xmlns:a16="http://schemas.microsoft.com/office/drawing/2014/main" id="{3D4CBC4E-08F2-408E-B314-9E2599AB8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49" name="Rectangle 1069">
                <a:extLst>
                  <a:ext uri="{FF2B5EF4-FFF2-40B4-BE49-F238E27FC236}">
                    <a16:creationId xmlns:a16="http://schemas.microsoft.com/office/drawing/2014/main" id="{A0632303-C546-40FA-BED8-6309B069F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50" name="Rectangle 1070">
                <a:extLst>
                  <a:ext uri="{FF2B5EF4-FFF2-40B4-BE49-F238E27FC236}">
                    <a16:creationId xmlns:a16="http://schemas.microsoft.com/office/drawing/2014/main" id="{3EC79F76-F248-41B9-9747-DBFD6996D3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51" name="Rectangle 1071">
                <a:extLst>
                  <a:ext uri="{FF2B5EF4-FFF2-40B4-BE49-F238E27FC236}">
                    <a16:creationId xmlns:a16="http://schemas.microsoft.com/office/drawing/2014/main" id="{9ED4B8A9-D829-427C-8B21-DCCCE5838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52" name="Rectangle 1072">
                <a:extLst>
                  <a:ext uri="{FF2B5EF4-FFF2-40B4-BE49-F238E27FC236}">
                    <a16:creationId xmlns:a16="http://schemas.microsoft.com/office/drawing/2014/main" id="{7BA6270D-707C-40D2-B94D-14344E961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53" name="Rectangle 1073">
                <a:extLst>
                  <a:ext uri="{FF2B5EF4-FFF2-40B4-BE49-F238E27FC236}">
                    <a16:creationId xmlns:a16="http://schemas.microsoft.com/office/drawing/2014/main" id="{8C9CF44D-573D-4BEA-BA65-D713E482B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54" name="Rectangle 1074">
                <a:extLst>
                  <a:ext uri="{FF2B5EF4-FFF2-40B4-BE49-F238E27FC236}">
                    <a16:creationId xmlns:a16="http://schemas.microsoft.com/office/drawing/2014/main" id="{A8D20557-5223-48E9-A124-C077C76EF8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55" name="Rectangle 1075">
                <a:extLst>
                  <a:ext uri="{FF2B5EF4-FFF2-40B4-BE49-F238E27FC236}">
                    <a16:creationId xmlns:a16="http://schemas.microsoft.com/office/drawing/2014/main" id="{FB61A2A9-58E2-42F4-B2BD-B827248BC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56" name="Rectangle 1076">
                <a:extLst>
                  <a:ext uri="{FF2B5EF4-FFF2-40B4-BE49-F238E27FC236}">
                    <a16:creationId xmlns:a16="http://schemas.microsoft.com/office/drawing/2014/main" id="{752B26E2-4B30-4F9F-859C-488972AA7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57" name="Rectangle 1077">
                <a:extLst>
                  <a:ext uri="{FF2B5EF4-FFF2-40B4-BE49-F238E27FC236}">
                    <a16:creationId xmlns:a16="http://schemas.microsoft.com/office/drawing/2014/main" id="{1FDC6E34-63DE-4C4F-911B-731A1B285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58" name="Rectangle 1078">
                <a:extLst>
                  <a:ext uri="{FF2B5EF4-FFF2-40B4-BE49-F238E27FC236}">
                    <a16:creationId xmlns:a16="http://schemas.microsoft.com/office/drawing/2014/main" id="{AA2D8A03-7AB7-4C2A-891B-E310722FDF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59" name="Rectangle 1079">
                <a:extLst>
                  <a:ext uri="{FF2B5EF4-FFF2-40B4-BE49-F238E27FC236}">
                    <a16:creationId xmlns:a16="http://schemas.microsoft.com/office/drawing/2014/main" id="{9FC0D272-2B7C-4A04-8128-21FEB0168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60" name="Rectangle 1080">
                <a:extLst>
                  <a:ext uri="{FF2B5EF4-FFF2-40B4-BE49-F238E27FC236}">
                    <a16:creationId xmlns:a16="http://schemas.microsoft.com/office/drawing/2014/main" id="{512AF4AC-BD07-45C1-BCD8-5B3C0E1D7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61" name="Rectangle 1081">
                <a:extLst>
                  <a:ext uri="{FF2B5EF4-FFF2-40B4-BE49-F238E27FC236}">
                    <a16:creationId xmlns:a16="http://schemas.microsoft.com/office/drawing/2014/main" id="{2D578999-D177-4C81-A46B-89CE91F8E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62" name="Rectangle 1082">
                <a:extLst>
                  <a:ext uri="{FF2B5EF4-FFF2-40B4-BE49-F238E27FC236}">
                    <a16:creationId xmlns:a16="http://schemas.microsoft.com/office/drawing/2014/main" id="{8FC0A2E3-D0A6-4F96-BB4E-F28AB9A058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63" name="Rectangle 1083">
                <a:extLst>
                  <a:ext uri="{FF2B5EF4-FFF2-40B4-BE49-F238E27FC236}">
                    <a16:creationId xmlns:a16="http://schemas.microsoft.com/office/drawing/2014/main" id="{87B201EB-4301-4AF6-95C3-09FD3FFA8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64" name="Rectangle 1084">
                <a:extLst>
                  <a:ext uri="{FF2B5EF4-FFF2-40B4-BE49-F238E27FC236}">
                    <a16:creationId xmlns:a16="http://schemas.microsoft.com/office/drawing/2014/main" id="{891E8E45-5063-4E3B-98B5-274BED9D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65" name="Rectangle 1085">
                <a:extLst>
                  <a:ext uri="{FF2B5EF4-FFF2-40B4-BE49-F238E27FC236}">
                    <a16:creationId xmlns:a16="http://schemas.microsoft.com/office/drawing/2014/main" id="{07B43D5E-A6CF-4E56-8218-373F0F9AFD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66" name="Rectangle 1086">
                <a:extLst>
                  <a:ext uri="{FF2B5EF4-FFF2-40B4-BE49-F238E27FC236}">
                    <a16:creationId xmlns:a16="http://schemas.microsoft.com/office/drawing/2014/main" id="{D20FE6FB-34A1-4152-B12E-2076DCCE8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67" name="Rectangle 1087">
                <a:extLst>
                  <a:ext uri="{FF2B5EF4-FFF2-40B4-BE49-F238E27FC236}">
                    <a16:creationId xmlns:a16="http://schemas.microsoft.com/office/drawing/2014/main" id="{4886A188-397E-4789-B1A7-A08BBBB348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6" name="Rectangle 1088">
              <a:extLst>
                <a:ext uri="{FF2B5EF4-FFF2-40B4-BE49-F238E27FC236}">
                  <a16:creationId xmlns:a16="http://schemas.microsoft.com/office/drawing/2014/main" id="{5E0A884C-B0FA-4636-948C-3454920A5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" y="0"/>
              <a:ext cx="5331" cy="432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7" name="Rectangle 1089">
              <a:extLst>
                <a:ext uri="{FF2B5EF4-FFF2-40B4-BE49-F238E27FC236}">
                  <a16:creationId xmlns:a16="http://schemas.microsoft.com/office/drawing/2014/main" id="{9338E974-72AA-4DB3-8794-3BFAF18A9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321"/>
            </a:xfrm>
            <a:prstGeom prst="rect">
              <a:avLst/>
            </a:prstGeom>
            <a:solidFill>
              <a:schemeClr val="hlink"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8" name="Rectangle 1090">
            <a:extLst>
              <a:ext uri="{FF2B5EF4-FFF2-40B4-BE49-F238E27FC236}">
                <a16:creationId xmlns:a16="http://schemas.microsoft.com/office/drawing/2014/main" id="{07FEE037-4F52-4164-A907-34BF39015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590800"/>
            <a:ext cx="4892675" cy="76200"/>
          </a:xfrm>
          <a:prstGeom prst="rect">
            <a:avLst/>
          </a:prstGeom>
          <a:solidFill>
            <a:schemeClr val="hlink">
              <a:alpha val="50195"/>
            </a:schemeClr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anose="02010509060101010101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anose="02010509060101010101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anose="02010509060101010101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anose="02010509060101010101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30787" name="Rectangle 1091"/>
          <p:cNvSpPr>
            <a:spLocks noGrp="1" noChangeArrowheads="1"/>
          </p:cNvSpPr>
          <p:nvPr>
            <p:ph type="ctrTitle" sz="quarter"/>
          </p:nvPr>
        </p:nvSpPr>
        <p:spPr>
          <a:xfrm>
            <a:off x="779463" y="1096963"/>
            <a:ext cx="7678737" cy="1431925"/>
          </a:xfrm>
        </p:spPr>
        <p:txBody>
          <a:bodyPr/>
          <a:lstStyle>
            <a:lvl1pPr algn="r"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0788" name="Rectangle 109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021138" y="2860675"/>
            <a:ext cx="4437062" cy="3114675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69" name="Rectangle 1093">
            <a:extLst>
              <a:ext uri="{FF2B5EF4-FFF2-40B4-BE49-F238E27FC236}">
                <a16:creationId xmlns:a16="http://schemas.microsoft.com/office/drawing/2014/main" id="{52675E0A-5668-418B-A13C-70B5047C968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2005.3</a:t>
            </a:r>
          </a:p>
        </p:txBody>
      </p:sp>
      <p:sp>
        <p:nvSpPr>
          <p:cNvPr id="70" name="Rectangle 1094">
            <a:extLst>
              <a:ext uri="{FF2B5EF4-FFF2-40B4-BE49-F238E27FC236}">
                <a16:creationId xmlns:a16="http://schemas.microsoft.com/office/drawing/2014/main" id="{1AD42BDC-498C-441F-AB0F-1C18E84395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北京大学物理学院王稼军编</a:t>
            </a:r>
            <a:endParaRPr lang="en-US" altLang="zh-CN"/>
          </a:p>
        </p:txBody>
      </p:sp>
      <p:sp>
        <p:nvSpPr>
          <p:cNvPr id="71" name="Rectangle 1095">
            <a:extLst>
              <a:ext uri="{FF2B5EF4-FFF2-40B4-BE49-F238E27FC236}">
                <a16:creationId xmlns:a16="http://schemas.microsoft.com/office/drawing/2014/main" id="{3FF7D3AA-8DBF-4293-A2CB-2855EFC659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190F82A-645F-43DA-8961-F4ED0739EE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2145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099D90-C53C-4C47-A0ED-1E2B7413C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2005.3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30C613-5880-4F43-81FA-DF5AED1D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北京大学物理学院王稼军编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6ECCD9-AC79-4629-93C6-F588FB051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3C9A226-B632-4E99-8439-0AB48D3F53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2665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94525" y="192088"/>
            <a:ext cx="2039938" cy="5903912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71538" y="192088"/>
            <a:ext cx="5970587" cy="5903912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B7A9BA-E306-4D3B-81AE-E15CC906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2005.3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46E798-075D-4C07-A3F3-B1A1FCE20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北京大学物理学院王稼军编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856B81-E6D6-40AE-9F58-65B0EA77C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658F031-FBB5-422A-B5C4-6B0F041043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5195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110300-3923-4219-AC27-F7AB91D2F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2005.3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1FA852-C2B7-4E24-A2CB-ECC1DA94D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北京大学物理学院王稼军编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53A912-7502-436D-8495-9A9FA5B1F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FB5BB4B-0769-4C04-B263-CBBFD4B8FD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2833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D9EA93-18C3-49A3-BAD7-E47C9C3C0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2005.3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C8B1B3-0630-418E-9C9B-409A165FE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北京大学物理学院王稼军编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519AFB-A741-49A2-8835-0ED6E8E9E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B714D3E-338E-482F-8BD2-FBC410740E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723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2813" y="1905000"/>
            <a:ext cx="3978275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43488" y="1905000"/>
            <a:ext cx="3979862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11864E-A729-4B56-A480-3A85063B1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2005.3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04DADF-83B6-4058-9DD1-30EE0DAEE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北京大学物理学院王稼军编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A63B8D-0475-4861-965E-AACB82C1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AD4DC54-332A-4C1A-8404-2C7BDAE779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484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96B8D4A-A4C5-4BA8-9E5E-BC5D04B0C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2005.3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A94289-FDAE-41A4-A681-DE4AB2C35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北京大学物理学院王稼军编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4A90904-76BE-4140-A85D-0792FDCA2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420A11D-9F74-4D87-B35A-5B3A15D432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3779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FACE42-EF1C-4721-953E-A825D3EB3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2005.3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303C95-6E39-40C5-A80F-332FBB1DA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北京大学物理学院王稼军编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C487EC-207F-4BAC-B563-8BF3DD9C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8D335F6-AD10-46C5-B537-881F2DFB98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8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6ED8E2-F6F6-4807-B96F-D5BD3F653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2005.3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9E3548-5B82-4B98-83CC-ED1801B9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北京大学物理学院王稼军编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ED79DE-EE46-4810-9914-3AD7436BF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0A16A4-F36F-4ECD-A985-5FF5E87E8B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9680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9D0F22-9318-43D7-ACAD-84291AA42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2005.3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FEC22E-38AF-4E22-BEAA-2892337F2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北京大学物理学院王稼军编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A99FE6-DE2C-46F0-B161-CB3A726A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73DEF82-08B8-4FA2-A92D-464007FCF4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6556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7AD325-80CF-42F5-8BEE-C71E0AAC6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2005.3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7B560C-E802-4722-84A1-853152E4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北京大学物理学院王稼军编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4A1BFE-7E73-4DFD-BEB0-2574A8E09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7D073CA-115D-45C8-9077-ACCFC0EDEE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1603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59B9BA5C-6C7A-422B-A77E-26C43968FC71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7175" cy="6867525"/>
            <a:chOff x="0" y="0"/>
            <a:chExt cx="5762" cy="4326"/>
          </a:xfrm>
        </p:grpSpPr>
        <p:sp>
          <p:nvSpPr>
            <p:cNvPr id="1032" name="Rectangle 3">
              <a:extLst>
                <a:ext uri="{FF2B5EF4-FFF2-40B4-BE49-F238E27FC236}">
                  <a16:creationId xmlns:a16="http://schemas.microsoft.com/office/drawing/2014/main" id="{A3B27909-A574-4743-8ECF-2E14FEC2965C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0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3" name="Rectangle 4">
              <a:extLst>
                <a:ext uri="{FF2B5EF4-FFF2-40B4-BE49-F238E27FC236}">
                  <a16:creationId xmlns:a16="http://schemas.microsoft.com/office/drawing/2014/main" id="{7F82A91E-9E47-4C0E-9442-3ACC85CB2EE7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4" name="Rectangle 5">
              <a:extLst>
                <a:ext uri="{FF2B5EF4-FFF2-40B4-BE49-F238E27FC236}">
                  <a16:creationId xmlns:a16="http://schemas.microsoft.com/office/drawing/2014/main" id="{B9A55FAA-13F3-4239-9C61-4CECED74CC0E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5" name="Rectangle 6">
              <a:extLst>
                <a:ext uri="{FF2B5EF4-FFF2-40B4-BE49-F238E27FC236}">
                  <a16:creationId xmlns:a16="http://schemas.microsoft.com/office/drawing/2014/main" id="{B5A71F33-6D9F-4B3E-A777-6D5B5CD0E57F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2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6" name="Rectangle 7">
              <a:extLst>
                <a:ext uri="{FF2B5EF4-FFF2-40B4-BE49-F238E27FC236}">
                  <a16:creationId xmlns:a16="http://schemas.microsoft.com/office/drawing/2014/main" id="{7965DFBD-B5DD-4202-99C2-D5BD56CA8653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3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7" name="Rectangle 8">
              <a:extLst>
                <a:ext uri="{FF2B5EF4-FFF2-40B4-BE49-F238E27FC236}">
                  <a16:creationId xmlns:a16="http://schemas.microsoft.com/office/drawing/2014/main" id="{0B49A3FD-D59A-4DAC-91B8-CE12A4A15183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4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8" name="Rectangle 9">
              <a:extLst>
                <a:ext uri="{FF2B5EF4-FFF2-40B4-BE49-F238E27FC236}">
                  <a16:creationId xmlns:a16="http://schemas.microsoft.com/office/drawing/2014/main" id="{6D43A165-9CA1-431B-9048-26CDA01410AB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5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39" name="Rectangle 10">
              <a:extLst>
                <a:ext uri="{FF2B5EF4-FFF2-40B4-BE49-F238E27FC236}">
                  <a16:creationId xmlns:a16="http://schemas.microsoft.com/office/drawing/2014/main" id="{DF5F1A0E-188F-4FF5-A894-614FCEC7F52F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6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0" name="Rectangle 11">
              <a:extLst>
                <a:ext uri="{FF2B5EF4-FFF2-40B4-BE49-F238E27FC236}">
                  <a16:creationId xmlns:a16="http://schemas.microsoft.com/office/drawing/2014/main" id="{761DABEF-F241-4B7F-943B-605077CB031A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7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1" name="Rectangle 12">
              <a:extLst>
                <a:ext uri="{FF2B5EF4-FFF2-40B4-BE49-F238E27FC236}">
                  <a16:creationId xmlns:a16="http://schemas.microsoft.com/office/drawing/2014/main" id="{76C49DD8-9AEC-4993-B9F3-37252689FAB1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8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2" name="Rectangle 13">
              <a:extLst>
                <a:ext uri="{FF2B5EF4-FFF2-40B4-BE49-F238E27FC236}">
                  <a16:creationId xmlns:a16="http://schemas.microsoft.com/office/drawing/2014/main" id="{D3ED83B8-92E4-4FD7-8BD8-F070CAB55359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96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3" name="Rectangle 14">
              <a:extLst>
                <a:ext uri="{FF2B5EF4-FFF2-40B4-BE49-F238E27FC236}">
                  <a16:creationId xmlns:a16="http://schemas.microsoft.com/office/drawing/2014/main" id="{B08A063A-9073-4E8C-B4E7-3B2C342D405B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05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4" name="Rectangle 15">
              <a:extLst>
                <a:ext uri="{FF2B5EF4-FFF2-40B4-BE49-F238E27FC236}">
                  <a16:creationId xmlns:a16="http://schemas.microsoft.com/office/drawing/2014/main" id="{EBAA0A94-C132-4008-AF37-03D77140DA11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15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5" name="Rectangle 16">
              <a:extLst>
                <a:ext uri="{FF2B5EF4-FFF2-40B4-BE49-F238E27FC236}">
                  <a16:creationId xmlns:a16="http://schemas.microsoft.com/office/drawing/2014/main" id="{4EFD65B8-BBF0-4A56-849B-6325A0512B77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24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6" name="Rectangle 17">
              <a:extLst>
                <a:ext uri="{FF2B5EF4-FFF2-40B4-BE49-F238E27FC236}">
                  <a16:creationId xmlns:a16="http://schemas.microsoft.com/office/drawing/2014/main" id="{6940A044-2B88-412E-84C2-7A0DF84C93E8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34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7" name="Rectangle 18">
              <a:extLst>
                <a:ext uri="{FF2B5EF4-FFF2-40B4-BE49-F238E27FC236}">
                  <a16:creationId xmlns:a16="http://schemas.microsoft.com/office/drawing/2014/main" id="{29BFF196-E645-43FA-B86C-859D986F762B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44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8" name="Rectangle 19">
              <a:extLst>
                <a:ext uri="{FF2B5EF4-FFF2-40B4-BE49-F238E27FC236}">
                  <a16:creationId xmlns:a16="http://schemas.microsoft.com/office/drawing/2014/main" id="{B5F30969-AB82-4039-ACFC-7BB09D650109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53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49" name="Rectangle 20">
              <a:extLst>
                <a:ext uri="{FF2B5EF4-FFF2-40B4-BE49-F238E27FC236}">
                  <a16:creationId xmlns:a16="http://schemas.microsoft.com/office/drawing/2014/main" id="{A8633BBA-D7B2-4506-BCA9-9067F93966DD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63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0" name="Rectangle 21">
              <a:extLst>
                <a:ext uri="{FF2B5EF4-FFF2-40B4-BE49-F238E27FC236}">
                  <a16:creationId xmlns:a16="http://schemas.microsoft.com/office/drawing/2014/main" id="{21A74821-EAF9-4F72-86C0-2C630FB37CDC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72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1" name="Rectangle 22">
              <a:extLst>
                <a:ext uri="{FF2B5EF4-FFF2-40B4-BE49-F238E27FC236}">
                  <a16:creationId xmlns:a16="http://schemas.microsoft.com/office/drawing/2014/main" id="{87C2D9A7-38C1-46CA-8468-128BF55303E6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82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2" name="Rectangle 23">
              <a:extLst>
                <a:ext uri="{FF2B5EF4-FFF2-40B4-BE49-F238E27FC236}">
                  <a16:creationId xmlns:a16="http://schemas.microsoft.com/office/drawing/2014/main" id="{784F35A1-EB10-456F-8E0F-DC999ACDD194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92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3" name="Rectangle 24">
              <a:extLst>
                <a:ext uri="{FF2B5EF4-FFF2-40B4-BE49-F238E27FC236}">
                  <a16:creationId xmlns:a16="http://schemas.microsoft.com/office/drawing/2014/main" id="{6EFF5F37-32B4-407D-903E-1EE5C7C8A91E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201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4" name="Rectangle 25">
              <a:extLst>
                <a:ext uri="{FF2B5EF4-FFF2-40B4-BE49-F238E27FC236}">
                  <a16:creationId xmlns:a16="http://schemas.microsoft.com/office/drawing/2014/main" id="{5702F82E-007F-403B-B06E-FDBBE3A92309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211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5" name="Rectangle 26">
              <a:extLst>
                <a:ext uri="{FF2B5EF4-FFF2-40B4-BE49-F238E27FC236}">
                  <a16:creationId xmlns:a16="http://schemas.microsoft.com/office/drawing/2014/main" id="{89296C4C-CA13-42A8-AD39-B89AF52FA202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220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6" name="Rectangle 27">
              <a:extLst>
                <a:ext uri="{FF2B5EF4-FFF2-40B4-BE49-F238E27FC236}">
                  <a16:creationId xmlns:a16="http://schemas.microsoft.com/office/drawing/2014/main" id="{3FE39F8E-A7AE-4E7C-8EFA-37B8375A1D23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230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7" name="Rectangle 28">
              <a:extLst>
                <a:ext uri="{FF2B5EF4-FFF2-40B4-BE49-F238E27FC236}">
                  <a16:creationId xmlns:a16="http://schemas.microsoft.com/office/drawing/2014/main" id="{D8C8153E-158E-44D5-BBE1-B16A7A7B2AD7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240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8" name="Rectangle 29">
              <a:extLst>
                <a:ext uri="{FF2B5EF4-FFF2-40B4-BE49-F238E27FC236}">
                  <a16:creationId xmlns:a16="http://schemas.microsoft.com/office/drawing/2014/main" id="{AACFD86E-6FDC-4E82-9D18-3988F1599555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24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59" name="Rectangle 30">
              <a:extLst>
                <a:ext uri="{FF2B5EF4-FFF2-40B4-BE49-F238E27FC236}">
                  <a16:creationId xmlns:a16="http://schemas.microsoft.com/office/drawing/2014/main" id="{A3472B2F-40D3-4FEF-B99F-37FAC4C7EDEB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25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0" name="Rectangle 31">
              <a:extLst>
                <a:ext uri="{FF2B5EF4-FFF2-40B4-BE49-F238E27FC236}">
                  <a16:creationId xmlns:a16="http://schemas.microsoft.com/office/drawing/2014/main" id="{4251D23B-9B6B-490B-861A-792E822DB866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26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1" name="Rectangle 32">
              <a:extLst>
                <a:ext uri="{FF2B5EF4-FFF2-40B4-BE49-F238E27FC236}">
                  <a16:creationId xmlns:a16="http://schemas.microsoft.com/office/drawing/2014/main" id="{3B532A6A-6C87-4BD9-8BB7-D3F7907BFD3F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27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2" name="Rectangle 33">
              <a:extLst>
                <a:ext uri="{FF2B5EF4-FFF2-40B4-BE49-F238E27FC236}">
                  <a16:creationId xmlns:a16="http://schemas.microsoft.com/office/drawing/2014/main" id="{6544E575-F2BB-4299-BF46-FBD7CB0E3CD3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28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3" name="Rectangle 34">
              <a:extLst>
                <a:ext uri="{FF2B5EF4-FFF2-40B4-BE49-F238E27FC236}">
                  <a16:creationId xmlns:a16="http://schemas.microsoft.com/office/drawing/2014/main" id="{3DE49438-2694-42B3-A4AE-F88603C0A02F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29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4" name="Rectangle 35">
              <a:extLst>
                <a:ext uri="{FF2B5EF4-FFF2-40B4-BE49-F238E27FC236}">
                  <a16:creationId xmlns:a16="http://schemas.microsoft.com/office/drawing/2014/main" id="{EBA7F4BB-99BB-4273-8E6C-6A3ECC6C2C50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30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5" name="Rectangle 36">
              <a:extLst>
                <a:ext uri="{FF2B5EF4-FFF2-40B4-BE49-F238E27FC236}">
                  <a16:creationId xmlns:a16="http://schemas.microsoft.com/office/drawing/2014/main" id="{05E47822-25E4-42C3-A1B9-491FD8F6486E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31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6" name="Rectangle 37">
              <a:extLst>
                <a:ext uri="{FF2B5EF4-FFF2-40B4-BE49-F238E27FC236}">
                  <a16:creationId xmlns:a16="http://schemas.microsoft.com/office/drawing/2014/main" id="{1039BCE3-F41A-4816-9988-627FFF904682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32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7" name="Rectangle 38">
              <a:extLst>
                <a:ext uri="{FF2B5EF4-FFF2-40B4-BE49-F238E27FC236}">
                  <a16:creationId xmlns:a16="http://schemas.microsoft.com/office/drawing/2014/main" id="{10E31E25-944C-4283-A08D-71C1C506EC1A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336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8" name="Rectangle 39">
              <a:extLst>
                <a:ext uri="{FF2B5EF4-FFF2-40B4-BE49-F238E27FC236}">
                  <a16:creationId xmlns:a16="http://schemas.microsoft.com/office/drawing/2014/main" id="{785E1594-9499-45E1-B8DF-57CEC21CF0BC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345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69" name="Rectangle 40">
              <a:extLst>
                <a:ext uri="{FF2B5EF4-FFF2-40B4-BE49-F238E27FC236}">
                  <a16:creationId xmlns:a16="http://schemas.microsoft.com/office/drawing/2014/main" id="{F91B929E-4E5A-4CB4-8AA5-237CC09CDB09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355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70" name="Rectangle 41">
              <a:extLst>
                <a:ext uri="{FF2B5EF4-FFF2-40B4-BE49-F238E27FC236}">
                  <a16:creationId xmlns:a16="http://schemas.microsoft.com/office/drawing/2014/main" id="{65536EC4-BB45-40D3-A576-7B8C764711EB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364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71" name="Rectangle 42">
              <a:extLst>
                <a:ext uri="{FF2B5EF4-FFF2-40B4-BE49-F238E27FC236}">
                  <a16:creationId xmlns:a16="http://schemas.microsoft.com/office/drawing/2014/main" id="{3A7E92DB-2DB3-4068-AA9E-B29623698CF7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374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72" name="Rectangle 43">
              <a:extLst>
                <a:ext uri="{FF2B5EF4-FFF2-40B4-BE49-F238E27FC236}">
                  <a16:creationId xmlns:a16="http://schemas.microsoft.com/office/drawing/2014/main" id="{6DAD87C5-2318-4C97-828B-18E4EC0F19ED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384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73" name="Rectangle 44">
              <a:extLst>
                <a:ext uri="{FF2B5EF4-FFF2-40B4-BE49-F238E27FC236}">
                  <a16:creationId xmlns:a16="http://schemas.microsoft.com/office/drawing/2014/main" id="{2252E686-06B6-40CA-B7B7-717B3E67322E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393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74" name="Rectangle 45">
              <a:extLst>
                <a:ext uri="{FF2B5EF4-FFF2-40B4-BE49-F238E27FC236}">
                  <a16:creationId xmlns:a16="http://schemas.microsoft.com/office/drawing/2014/main" id="{3EAEA6DB-C280-473D-8D89-F3D79BD68752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403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75" name="Rectangle 46">
              <a:extLst>
                <a:ext uri="{FF2B5EF4-FFF2-40B4-BE49-F238E27FC236}">
                  <a16:creationId xmlns:a16="http://schemas.microsoft.com/office/drawing/2014/main" id="{A7689AF0-E26D-461A-9BBE-E8E88D791022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412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76" name="Rectangle 47">
              <a:extLst>
                <a:ext uri="{FF2B5EF4-FFF2-40B4-BE49-F238E27FC236}">
                  <a16:creationId xmlns:a16="http://schemas.microsoft.com/office/drawing/2014/main" id="{117E6776-F751-474E-90A2-BF33AC39C8D9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422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77" name="Rectangle 48">
              <a:extLst>
                <a:ext uri="{FF2B5EF4-FFF2-40B4-BE49-F238E27FC236}">
                  <a16:creationId xmlns:a16="http://schemas.microsoft.com/office/drawing/2014/main" id="{DFAA1DF2-8CFD-401D-8F57-9311502147F6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432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78" name="Rectangle 49">
              <a:extLst>
                <a:ext uri="{FF2B5EF4-FFF2-40B4-BE49-F238E27FC236}">
                  <a16:creationId xmlns:a16="http://schemas.microsoft.com/office/drawing/2014/main" id="{CF7A1EA5-FBA5-4157-99CE-697C8B245FCF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441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79" name="Rectangle 50">
              <a:extLst>
                <a:ext uri="{FF2B5EF4-FFF2-40B4-BE49-F238E27FC236}">
                  <a16:creationId xmlns:a16="http://schemas.microsoft.com/office/drawing/2014/main" id="{513661AC-02A4-46B1-B5BF-64021817EB27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451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80" name="Rectangle 51">
              <a:extLst>
                <a:ext uri="{FF2B5EF4-FFF2-40B4-BE49-F238E27FC236}">
                  <a16:creationId xmlns:a16="http://schemas.microsoft.com/office/drawing/2014/main" id="{1EEB48DB-1D24-4D91-9827-DCE6EFAD3070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460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81" name="Rectangle 52">
              <a:extLst>
                <a:ext uri="{FF2B5EF4-FFF2-40B4-BE49-F238E27FC236}">
                  <a16:creationId xmlns:a16="http://schemas.microsoft.com/office/drawing/2014/main" id="{F2F41229-36EF-4F96-B66C-9B5EDA7D61A6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470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82" name="Rectangle 53">
              <a:extLst>
                <a:ext uri="{FF2B5EF4-FFF2-40B4-BE49-F238E27FC236}">
                  <a16:creationId xmlns:a16="http://schemas.microsoft.com/office/drawing/2014/main" id="{288B4D9C-8708-4726-A1DC-1F463B7BDDDE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480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83" name="Rectangle 54">
              <a:extLst>
                <a:ext uri="{FF2B5EF4-FFF2-40B4-BE49-F238E27FC236}">
                  <a16:creationId xmlns:a16="http://schemas.microsoft.com/office/drawing/2014/main" id="{63B5BB0F-2FA4-41E8-9B65-217216AAA9A7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48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84" name="Rectangle 55">
              <a:extLst>
                <a:ext uri="{FF2B5EF4-FFF2-40B4-BE49-F238E27FC236}">
                  <a16:creationId xmlns:a16="http://schemas.microsoft.com/office/drawing/2014/main" id="{E4DE462A-B990-48BA-881C-FA80BEA5A059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49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85" name="Rectangle 56">
              <a:extLst>
                <a:ext uri="{FF2B5EF4-FFF2-40B4-BE49-F238E27FC236}">
                  <a16:creationId xmlns:a16="http://schemas.microsoft.com/office/drawing/2014/main" id="{0BC8962F-01D0-4EA1-B2AB-0AD4DE2AD0E6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50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86" name="Rectangle 57">
              <a:extLst>
                <a:ext uri="{FF2B5EF4-FFF2-40B4-BE49-F238E27FC236}">
                  <a16:creationId xmlns:a16="http://schemas.microsoft.com/office/drawing/2014/main" id="{A2FEECFB-EC5B-4282-96A0-8F3F3ACCB6F8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51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87" name="Rectangle 58">
              <a:extLst>
                <a:ext uri="{FF2B5EF4-FFF2-40B4-BE49-F238E27FC236}">
                  <a16:creationId xmlns:a16="http://schemas.microsoft.com/office/drawing/2014/main" id="{3749C716-CE00-4458-9632-5E8BAE6F9D70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52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88" name="Rectangle 59">
              <a:extLst>
                <a:ext uri="{FF2B5EF4-FFF2-40B4-BE49-F238E27FC236}">
                  <a16:creationId xmlns:a16="http://schemas.microsoft.com/office/drawing/2014/main" id="{61D101E7-D158-458D-A954-0955BDC725F9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53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2" name="Rectangle 60">
              <a:extLst>
                <a:ext uri="{FF2B5EF4-FFF2-40B4-BE49-F238E27FC236}">
                  <a16:creationId xmlns:a16="http://schemas.microsoft.com/office/drawing/2014/main" id="{95F39910-67F3-4DCA-A7F9-FD2ACB8B12EA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54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3" name="Rectangle 61">
              <a:extLst>
                <a:ext uri="{FF2B5EF4-FFF2-40B4-BE49-F238E27FC236}">
                  <a16:creationId xmlns:a16="http://schemas.microsoft.com/office/drawing/2014/main" id="{020E2451-29AB-4AD9-BA01-3BC7483C03CB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55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91" name="Rectangle 62">
              <a:extLst>
                <a:ext uri="{FF2B5EF4-FFF2-40B4-BE49-F238E27FC236}">
                  <a16:creationId xmlns:a16="http://schemas.microsoft.com/office/drawing/2014/main" id="{943FD81C-4891-4DA8-B05D-C5F66DF740DC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56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92" name="Rectangle 63">
              <a:extLst>
                <a:ext uri="{FF2B5EF4-FFF2-40B4-BE49-F238E27FC236}">
                  <a16:creationId xmlns:a16="http://schemas.microsoft.com/office/drawing/2014/main" id="{53316110-8062-4389-B882-4DCD3608B80C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431" y="0"/>
              <a:ext cx="5331" cy="432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093" name="Rectangle 64">
              <a:extLst>
                <a:ext uri="{FF2B5EF4-FFF2-40B4-BE49-F238E27FC236}">
                  <a16:creationId xmlns:a16="http://schemas.microsoft.com/office/drawing/2014/main" id="{2ED6AC0B-E5CC-47D2-9BD4-BA856E50C5A7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0" y="1081"/>
              <a:ext cx="4378" cy="47"/>
            </a:xfrm>
            <a:prstGeom prst="rect">
              <a:avLst/>
            </a:prstGeom>
            <a:solidFill>
              <a:schemeClr val="hlink">
                <a:alpha val="50195"/>
              </a:schemeClr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1027" name="Rectangle 65">
            <a:extLst>
              <a:ext uri="{FF2B5EF4-FFF2-40B4-BE49-F238E27FC236}">
                <a16:creationId xmlns:a16="http://schemas.microsoft.com/office/drawing/2014/main" id="{4CA763DF-AE3C-40CA-8729-372A439C64F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71538" y="192088"/>
            <a:ext cx="8162925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66">
            <a:extLst>
              <a:ext uri="{FF2B5EF4-FFF2-40B4-BE49-F238E27FC236}">
                <a16:creationId xmlns:a16="http://schemas.microsoft.com/office/drawing/2014/main" id="{D953C69B-03F8-4705-8106-DFFF011F9B8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12813" y="1905000"/>
            <a:ext cx="811053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9763" name="Rectangle 67">
            <a:extLst>
              <a:ext uri="{FF2B5EF4-FFF2-40B4-BE49-F238E27FC236}">
                <a16:creationId xmlns:a16="http://schemas.microsoft.com/office/drawing/2014/main" id="{AB2EC608-00E4-47E7-A7B7-67725E86E2C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52525" y="62865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kumimoji="0" sz="1400">
                <a:solidFill>
                  <a:schemeClr val="tx2"/>
                </a:solidFill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2005.3</a:t>
            </a:r>
          </a:p>
        </p:txBody>
      </p:sp>
      <p:sp>
        <p:nvSpPr>
          <p:cNvPr id="29764" name="Rectangle 68">
            <a:extLst>
              <a:ext uri="{FF2B5EF4-FFF2-40B4-BE49-F238E27FC236}">
                <a16:creationId xmlns:a16="http://schemas.microsoft.com/office/drawing/2014/main" id="{AEF51E9B-820A-40E0-B504-7BA67E5EA24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90925" y="62865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buFontTx/>
              <a:buNone/>
              <a:defRPr kumimoji="0" sz="1400">
                <a:solidFill>
                  <a:schemeClr val="tx2"/>
                </a:solidFill>
                <a:ea typeface="楷体_GB2312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北京大学物理学院王稼军编</a:t>
            </a:r>
          </a:p>
        </p:txBody>
      </p:sp>
      <p:sp>
        <p:nvSpPr>
          <p:cNvPr id="29765" name="Rectangle 69">
            <a:extLst>
              <a:ext uri="{FF2B5EF4-FFF2-40B4-BE49-F238E27FC236}">
                <a16:creationId xmlns:a16="http://schemas.microsoft.com/office/drawing/2014/main" id="{DAB92B33-E08B-4B2A-AF2E-E34224C0DA8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9925" y="62865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9877ADD-D197-4B33-AC71-E0AB12804A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6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10.bin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23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5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24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14.bin"/><Relationship Id="rId18" Type="http://schemas.openxmlformats.org/officeDocument/2006/relationships/image" Target="../media/image30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4.wmf"/><Relationship Id="rId17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27.wmf"/><Relationship Id="rId19" Type="http://schemas.openxmlformats.org/officeDocument/2006/relationships/oleObject" Target="../embeddings/oleObject17.bin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2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5_edit.wmv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T11-11.ex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libili.com/video/BV1tv411L7JY/?spm_id_from=333.337.search-card.all.click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44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5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9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51.wmf"/><Relationship Id="rId4" Type="http://schemas.openxmlformats.org/officeDocument/2006/relationships/image" Target="../media/image48.wmf"/><Relationship Id="rId9" Type="http://schemas.openxmlformats.org/officeDocument/2006/relationships/oleObject" Target="../embeddings/oleObject26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56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3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57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image" Target="../media/image63.wmf"/><Relationship Id="rId18" Type="http://schemas.openxmlformats.org/officeDocument/2006/relationships/oleObject" Target="../embeddings/oleObject41.bin"/><Relationship Id="rId3" Type="http://schemas.openxmlformats.org/officeDocument/2006/relationships/image" Target="../media/image69.png"/><Relationship Id="rId21" Type="http://schemas.openxmlformats.org/officeDocument/2006/relationships/image" Target="../media/image67.emf"/><Relationship Id="rId7" Type="http://schemas.openxmlformats.org/officeDocument/2006/relationships/image" Target="../media/image60.wmf"/><Relationship Id="rId12" Type="http://schemas.openxmlformats.org/officeDocument/2006/relationships/oleObject" Target="../embeddings/oleObject38.bin"/><Relationship Id="rId17" Type="http://schemas.openxmlformats.org/officeDocument/2006/relationships/image" Target="../media/image65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0.bin"/><Relationship Id="rId20" Type="http://schemas.openxmlformats.org/officeDocument/2006/relationships/oleObject" Target="../embeddings/oleObject42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62.wmf"/><Relationship Id="rId24" Type="http://schemas.openxmlformats.org/officeDocument/2006/relationships/image" Target="../media/image68.emf"/><Relationship Id="rId5" Type="http://schemas.openxmlformats.org/officeDocument/2006/relationships/image" Target="../media/image59.wmf"/><Relationship Id="rId15" Type="http://schemas.openxmlformats.org/officeDocument/2006/relationships/image" Target="../media/image64.emf"/><Relationship Id="rId23" Type="http://schemas.openxmlformats.org/officeDocument/2006/relationships/oleObject" Target="../embeddings/oleObject44.bin"/><Relationship Id="rId10" Type="http://schemas.openxmlformats.org/officeDocument/2006/relationships/oleObject" Target="../embeddings/oleObject37.bin"/><Relationship Id="rId19" Type="http://schemas.openxmlformats.org/officeDocument/2006/relationships/image" Target="../media/image66.emf"/><Relationship Id="rId4" Type="http://schemas.openxmlformats.org/officeDocument/2006/relationships/oleObject" Target="../embeddings/oleObject34.bin"/><Relationship Id="rId9" Type="http://schemas.openxmlformats.org/officeDocument/2006/relationships/image" Target="../media/image61.wmf"/><Relationship Id="rId14" Type="http://schemas.openxmlformats.org/officeDocument/2006/relationships/oleObject" Target="../embeddings/oleObject39.bin"/><Relationship Id="rId22" Type="http://schemas.openxmlformats.org/officeDocument/2006/relationships/oleObject" Target="../embeddings/oleObject43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74.wmf"/><Relationship Id="rId3" Type="http://schemas.openxmlformats.org/officeDocument/2006/relationships/oleObject" Target="../embeddings/oleObject45.bin"/><Relationship Id="rId7" Type="http://schemas.openxmlformats.org/officeDocument/2006/relationships/image" Target="../media/image76.png"/><Relationship Id="rId12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1.wmf"/><Relationship Id="rId11" Type="http://schemas.openxmlformats.org/officeDocument/2006/relationships/image" Target="../media/image73.wmf"/><Relationship Id="rId5" Type="http://schemas.openxmlformats.org/officeDocument/2006/relationships/oleObject" Target="../embeddings/oleObject46.bin"/><Relationship Id="rId15" Type="http://schemas.openxmlformats.org/officeDocument/2006/relationships/image" Target="../media/image75.wmf"/><Relationship Id="rId10" Type="http://schemas.openxmlformats.org/officeDocument/2006/relationships/oleObject" Target="../embeddings/oleObject48.bin"/><Relationship Id="rId4" Type="http://schemas.openxmlformats.org/officeDocument/2006/relationships/image" Target="../media/image70.wmf"/><Relationship Id="rId9" Type="http://schemas.openxmlformats.org/officeDocument/2006/relationships/image" Target="../media/image72.wmf"/><Relationship Id="rId14" Type="http://schemas.openxmlformats.org/officeDocument/2006/relationships/oleObject" Target="../embeddings/oleObject50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hyperlink" Target="https://www.bilibili.com/video/BV1vK411M74s/?spm_id_from=333.337.search-card.all.click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6.bin"/><Relationship Id="rId18" Type="http://schemas.openxmlformats.org/officeDocument/2006/relationships/image" Target="../media/image84.emf"/><Relationship Id="rId26" Type="http://schemas.openxmlformats.org/officeDocument/2006/relationships/oleObject" Target="../embeddings/oleObject64.bin"/><Relationship Id="rId3" Type="http://schemas.openxmlformats.org/officeDocument/2006/relationships/oleObject" Target="../embeddings/oleObject51.bin"/><Relationship Id="rId21" Type="http://schemas.openxmlformats.org/officeDocument/2006/relationships/oleObject" Target="../embeddings/oleObject60.bin"/><Relationship Id="rId34" Type="http://schemas.openxmlformats.org/officeDocument/2006/relationships/image" Target="../media/image87.wmf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81.emf"/><Relationship Id="rId17" Type="http://schemas.openxmlformats.org/officeDocument/2006/relationships/oleObject" Target="../embeddings/oleObject58.bin"/><Relationship Id="rId25" Type="http://schemas.openxmlformats.org/officeDocument/2006/relationships/oleObject" Target="../embeddings/oleObject63.bin"/><Relationship Id="rId33" Type="http://schemas.openxmlformats.org/officeDocument/2006/relationships/oleObject" Target="../embeddings/oleObject7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3.emf"/><Relationship Id="rId20" Type="http://schemas.openxmlformats.org/officeDocument/2006/relationships/image" Target="../media/image85.emf"/><Relationship Id="rId29" Type="http://schemas.openxmlformats.org/officeDocument/2006/relationships/oleObject" Target="../embeddings/oleObject67.bin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8.emf"/><Relationship Id="rId11" Type="http://schemas.openxmlformats.org/officeDocument/2006/relationships/oleObject" Target="../embeddings/oleObject55.bin"/><Relationship Id="rId24" Type="http://schemas.openxmlformats.org/officeDocument/2006/relationships/oleObject" Target="../embeddings/oleObject62.bin"/><Relationship Id="rId32" Type="http://schemas.openxmlformats.org/officeDocument/2006/relationships/oleObject" Target="../embeddings/oleObject70.bin"/><Relationship Id="rId5" Type="http://schemas.openxmlformats.org/officeDocument/2006/relationships/oleObject" Target="../embeddings/oleObject52.bin"/><Relationship Id="rId15" Type="http://schemas.openxmlformats.org/officeDocument/2006/relationships/oleObject" Target="../embeddings/oleObject57.bin"/><Relationship Id="rId23" Type="http://schemas.openxmlformats.org/officeDocument/2006/relationships/oleObject" Target="../embeddings/oleObject61.bin"/><Relationship Id="rId28" Type="http://schemas.openxmlformats.org/officeDocument/2006/relationships/oleObject" Target="../embeddings/oleObject66.bin"/><Relationship Id="rId10" Type="http://schemas.openxmlformats.org/officeDocument/2006/relationships/image" Target="../media/image80.emf"/><Relationship Id="rId19" Type="http://schemas.openxmlformats.org/officeDocument/2006/relationships/oleObject" Target="../embeddings/oleObject59.bin"/><Relationship Id="rId31" Type="http://schemas.openxmlformats.org/officeDocument/2006/relationships/oleObject" Target="../embeddings/oleObject69.bin"/><Relationship Id="rId4" Type="http://schemas.openxmlformats.org/officeDocument/2006/relationships/image" Target="../media/image77.emf"/><Relationship Id="rId9" Type="http://schemas.openxmlformats.org/officeDocument/2006/relationships/oleObject" Target="../embeddings/oleObject54.bin"/><Relationship Id="rId14" Type="http://schemas.openxmlformats.org/officeDocument/2006/relationships/image" Target="../media/image82.emf"/><Relationship Id="rId22" Type="http://schemas.openxmlformats.org/officeDocument/2006/relationships/image" Target="../media/image86.wmf"/><Relationship Id="rId27" Type="http://schemas.openxmlformats.org/officeDocument/2006/relationships/oleObject" Target="../embeddings/oleObject65.bin"/><Relationship Id="rId30" Type="http://schemas.openxmlformats.org/officeDocument/2006/relationships/oleObject" Target="../embeddings/oleObject68.bin"/><Relationship Id="rId8" Type="http://schemas.openxmlformats.org/officeDocument/2006/relationships/image" Target="../media/image79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13" Type="http://schemas.openxmlformats.org/officeDocument/2006/relationships/image" Target="../media/image93.wmf"/><Relationship Id="rId18" Type="http://schemas.openxmlformats.org/officeDocument/2006/relationships/oleObject" Target="../embeddings/oleObject44.bin"/><Relationship Id="rId3" Type="http://schemas.openxmlformats.org/officeDocument/2006/relationships/image" Target="../media/image88.png"/><Relationship Id="rId7" Type="http://schemas.openxmlformats.org/officeDocument/2006/relationships/image" Target="../media/image90.wmf"/><Relationship Id="rId12" Type="http://schemas.openxmlformats.org/officeDocument/2006/relationships/oleObject" Target="../embeddings/oleObject76.bin"/><Relationship Id="rId17" Type="http://schemas.openxmlformats.org/officeDocument/2006/relationships/image" Target="../media/image95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8.bin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73.bin"/><Relationship Id="rId11" Type="http://schemas.openxmlformats.org/officeDocument/2006/relationships/image" Target="../media/image92.wmf"/><Relationship Id="rId5" Type="http://schemas.openxmlformats.org/officeDocument/2006/relationships/image" Target="../media/image89.wmf"/><Relationship Id="rId15" Type="http://schemas.openxmlformats.org/officeDocument/2006/relationships/image" Target="../media/image94.wmf"/><Relationship Id="rId10" Type="http://schemas.openxmlformats.org/officeDocument/2006/relationships/oleObject" Target="../embeddings/oleObject75.bin"/><Relationship Id="rId19" Type="http://schemas.openxmlformats.org/officeDocument/2006/relationships/image" Target="../media/image68.emf"/><Relationship Id="rId4" Type="http://schemas.openxmlformats.org/officeDocument/2006/relationships/oleObject" Target="../embeddings/oleObject72.bin"/><Relationship Id="rId9" Type="http://schemas.openxmlformats.org/officeDocument/2006/relationships/image" Target="../media/image91.wmf"/><Relationship Id="rId14" Type="http://schemas.openxmlformats.org/officeDocument/2006/relationships/oleObject" Target="../embeddings/oleObject77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13" Type="http://schemas.openxmlformats.org/officeDocument/2006/relationships/image" Target="../media/image100.wmf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1.bin"/><Relationship Id="rId12" Type="http://schemas.openxmlformats.org/officeDocument/2006/relationships/oleObject" Target="../embeddings/oleObject8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7.wmf"/><Relationship Id="rId11" Type="http://schemas.openxmlformats.org/officeDocument/2006/relationships/image" Target="../media/image88.png"/><Relationship Id="rId5" Type="http://schemas.openxmlformats.org/officeDocument/2006/relationships/oleObject" Target="../embeddings/oleObject80.bin"/><Relationship Id="rId10" Type="http://schemas.openxmlformats.org/officeDocument/2006/relationships/image" Target="../media/image99.wmf"/><Relationship Id="rId4" Type="http://schemas.openxmlformats.org/officeDocument/2006/relationships/image" Target="../media/image96.wmf"/><Relationship Id="rId9" Type="http://schemas.openxmlformats.org/officeDocument/2006/relationships/oleObject" Target="../embeddings/oleObject8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8.e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1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hyperlink" Target="2_edit.wmv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oleObject" Target="../embeddings/oleObject1.bin"/><Relationship Id="rId4" Type="http://schemas.openxmlformats.org/officeDocument/2006/relationships/hyperlink" Target="1_edit.wmv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338F2E5-1AE3-2D6E-CB39-40D573403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620688"/>
            <a:ext cx="767873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第五章 电磁感应和暂态过程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AE6C2A25-95B5-10B5-3464-BBF623946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772816"/>
            <a:ext cx="4922837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>
                <a:latin typeface="黑体" panose="02010609060101010101" pitchFamily="49" charset="-122"/>
                <a:ea typeface="黑体" panose="02010609060101010101" pitchFamily="49" charset="-122"/>
              </a:rPr>
              <a:t>法拉第电磁感应定律</a:t>
            </a:r>
          </a:p>
          <a:p>
            <a:r>
              <a:rPr lang="zh-CN" altLang="en-US" kern="0" dirty="0">
                <a:latin typeface="黑体" panose="02010609060101010101" pitchFamily="49" charset="-122"/>
                <a:ea typeface="黑体" panose="02010609060101010101" pitchFamily="49" charset="-122"/>
              </a:rPr>
              <a:t>动生电动势</a:t>
            </a:r>
            <a:endParaRPr lang="en-US" altLang="zh-CN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kern="0" dirty="0">
                <a:solidFill>
                  <a:schemeClr val="bg2">
                    <a:lumMod val="9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感生电动势</a:t>
            </a:r>
            <a:endParaRPr lang="en-US" altLang="zh-CN" kern="0" dirty="0">
              <a:solidFill>
                <a:schemeClr val="bg2">
                  <a:lumMod val="9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kern="0" dirty="0">
                <a:solidFill>
                  <a:schemeClr val="bg2">
                    <a:lumMod val="9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互感和自感</a:t>
            </a:r>
            <a:endParaRPr lang="en-US" altLang="zh-CN" kern="0" dirty="0">
              <a:solidFill>
                <a:schemeClr val="bg2">
                  <a:lumMod val="9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kern="0" dirty="0">
                <a:solidFill>
                  <a:schemeClr val="bg2">
                    <a:lumMod val="9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暂态过程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4A4CCF2-1CC4-1D0D-483B-D8EA1D54D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036983"/>
            <a:ext cx="77724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eaLnBrk="1" hangingPunct="1">
              <a:defRPr/>
            </a:pPr>
            <a:r>
              <a:rPr lang="zh-CN" altLang="en-US" sz="3600" kern="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作业：</a:t>
            </a:r>
            <a:endParaRPr lang="en-US" altLang="zh-CN" sz="3600" kern="0" dirty="0"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altLang="zh-CN" sz="3600" kern="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3600" kern="0" baseline="-25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272</a:t>
            </a:r>
            <a:r>
              <a:rPr lang="en-US" altLang="zh-CN" sz="3600" kern="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5.1—2</a:t>
            </a:r>
            <a:r>
              <a:rPr lang="zh-CN" altLang="en-US" sz="3600" kern="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600" kern="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3600" kern="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600" kern="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sz="3600" kern="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； </a:t>
            </a:r>
            <a:r>
              <a:rPr lang="en-US" altLang="zh-CN" sz="3600" kern="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3600" kern="0" baseline="-250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282</a:t>
            </a:r>
            <a:r>
              <a:rPr lang="en-US" altLang="zh-CN" sz="3600" kern="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5.2—5,6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DB8A6EA-ECD6-4269-B029-E56BC43B8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B5BB4B-0769-4C04-B263-CBBFD4B8FD63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7928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0C6DBAC-4E5D-8E27-677B-84EFF2975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569" y="160468"/>
            <a:ext cx="4022601" cy="585788"/>
          </a:xfrm>
          <a:prstGeom prst="rect">
            <a:avLst/>
          </a:prstGeom>
          <a:noFill/>
          <a:ln>
            <a:noFill/>
          </a:ln>
        </p:spPr>
        <p:txBody>
          <a:bodyPr wrap="square"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1" kern="0" dirty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法拉第电磁感应定律</a:t>
            </a:r>
            <a:r>
              <a:rPr lang="zh-CN" altLang="en-US" sz="3200" b="1" kern="0" dirty="0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A182A4F-56E5-D88F-7938-FF1EEE7FC317}"/>
              </a:ext>
            </a:extLst>
          </p:cNvPr>
          <p:cNvSpPr/>
          <p:nvPr/>
        </p:nvSpPr>
        <p:spPr bwMode="auto">
          <a:xfrm>
            <a:off x="355665" y="789507"/>
            <a:ext cx="3672408" cy="16276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grpSp>
        <p:nvGrpSpPr>
          <p:cNvPr id="11" name="Group 13">
            <a:extLst>
              <a:ext uri="{FF2B5EF4-FFF2-40B4-BE49-F238E27FC236}">
                <a16:creationId xmlns:a16="http://schemas.microsoft.com/office/drawing/2014/main" id="{32700782-89A9-44C8-9B8D-FCD58A7E72D2}"/>
              </a:ext>
            </a:extLst>
          </p:cNvPr>
          <p:cNvGrpSpPr>
            <a:grpSpLocks/>
          </p:cNvGrpSpPr>
          <p:nvPr/>
        </p:nvGrpSpPr>
        <p:grpSpPr bwMode="auto">
          <a:xfrm>
            <a:off x="1115616" y="2090468"/>
            <a:ext cx="7345363" cy="708025"/>
            <a:chOff x="612" y="3152"/>
            <a:chExt cx="4627" cy="446"/>
          </a:xfrm>
        </p:grpSpPr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B9AA6D1C-E22A-4990-AD73-A25BBB2628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" y="3152"/>
              <a:ext cx="4627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4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 </a:t>
              </a:r>
              <a:r>
                <a: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线圈</a:t>
              </a:r>
              <a:r>
                <a:rPr lang="zh-CN" altLang="en-US" sz="28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面积</a:t>
              </a:r>
              <a:r>
                <a: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的变化         感应电流</a:t>
              </a:r>
            </a:p>
          </p:txBody>
        </p:sp>
        <p:sp>
          <p:nvSpPr>
            <p:cNvPr id="13" name="AutoShape 12">
              <a:extLst>
                <a:ext uri="{FF2B5EF4-FFF2-40B4-BE49-F238E27FC236}">
                  <a16:creationId xmlns:a16="http://schemas.microsoft.com/office/drawing/2014/main" id="{4148EBF5-82BC-404E-B987-B029CCCA6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9" y="3344"/>
              <a:ext cx="635" cy="136"/>
            </a:xfrm>
            <a:prstGeom prst="rightArrow">
              <a:avLst>
                <a:gd name="adj1" fmla="val 50000"/>
                <a:gd name="adj2" fmla="val 116728"/>
              </a:avLst>
            </a:prstGeom>
            <a:solidFill>
              <a:srgbClr val="CC3300"/>
            </a:solidFill>
            <a:ln w="9525">
              <a:solidFill>
                <a:srgbClr val="CC33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7225DB-314F-4DF8-9B56-E10E397F8595}"/>
              </a:ext>
            </a:extLst>
          </p:cNvPr>
          <p:cNvGrpSpPr>
            <a:grpSpLocks/>
          </p:cNvGrpSpPr>
          <p:nvPr/>
        </p:nvGrpSpPr>
        <p:grpSpPr bwMode="auto">
          <a:xfrm>
            <a:off x="1082134" y="1280585"/>
            <a:ext cx="7345363" cy="708025"/>
            <a:chOff x="612" y="3152"/>
            <a:chExt cx="4627" cy="446"/>
          </a:xfrm>
        </p:grpSpPr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069F900A-FCBF-4C11-A462-C7D5D4822F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" y="3152"/>
              <a:ext cx="4627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4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 </a:t>
              </a:r>
              <a:r>
                <a: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线圈处</a:t>
              </a:r>
              <a:r>
                <a:rPr lang="zh-CN" altLang="en-US" sz="28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磁场</a:t>
              </a:r>
              <a:r>
                <a: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的变化       感应电流</a:t>
              </a:r>
            </a:p>
          </p:txBody>
        </p:sp>
        <p:sp>
          <p:nvSpPr>
            <p:cNvPr id="16" name="AutoShape 12">
              <a:extLst>
                <a:ext uri="{FF2B5EF4-FFF2-40B4-BE49-F238E27FC236}">
                  <a16:creationId xmlns:a16="http://schemas.microsoft.com/office/drawing/2014/main" id="{4B3DFCC4-04AB-4CA4-B2FF-979BD18C4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" y="3349"/>
              <a:ext cx="635" cy="136"/>
            </a:xfrm>
            <a:prstGeom prst="rightArrow">
              <a:avLst>
                <a:gd name="adj1" fmla="val 50000"/>
                <a:gd name="adj2" fmla="val 116728"/>
              </a:avLst>
            </a:prstGeom>
            <a:solidFill>
              <a:srgbClr val="CC3300"/>
            </a:solidFill>
            <a:ln w="9525">
              <a:solidFill>
                <a:srgbClr val="CC33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CF9A6DD-F27E-4B99-A526-36389CC0B4A8}"/>
              </a:ext>
            </a:extLst>
          </p:cNvPr>
          <p:cNvGrpSpPr/>
          <p:nvPr/>
        </p:nvGrpSpPr>
        <p:grpSpPr>
          <a:xfrm>
            <a:off x="1580102" y="1229096"/>
            <a:ext cx="3070877" cy="2740848"/>
            <a:chOff x="3164278" y="4680835"/>
            <a:chExt cx="3070877" cy="274084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AB5C86B-061F-4ED9-B19F-3F3F2A68D47E}"/>
                </a:ext>
              </a:extLst>
            </p:cNvPr>
            <p:cNvSpPr txBox="1"/>
            <p:nvPr/>
          </p:nvSpPr>
          <p:spPr>
            <a:xfrm>
              <a:off x="3164278" y="6706102"/>
              <a:ext cx="3070877" cy="715581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latin typeface="黑体" panose="02010609060101010101" pitchFamily="49" charset="-122"/>
                  <a:ea typeface="黑体" panose="02010609060101010101" pitchFamily="49" charset="-122"/>
                </a:rPr>
                <a:t>线圈的磁通变化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C601A71-65E2-4E3A-BE92-2B57657378BF}"/>
                </a:ext>
              </a:extLst>
            </p:cNvPr>
            <p:cNvSpPr/>
            <p:nvPr/>
          </p:nvSpPr>
          <p:spPr bwMode="auto">
            <a:xfrm>
              <a:off x="3244715" y="4680835"/>
              <a:ext cx="2990440" cy="1723309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隶书" panose="02010509060101010101" pitchFamily="49" charset="-122"/>
              </a:endParaRPr>
            </a:p>
          </p:txBody>
        </p:sp>
        <p:sp>
          <p:nvSpPr>
            <p:cNvPr id="20" name="箭头: 左 19">
              <a:extLst>
                <a:ext uri="{FF2B5EF4-FFF2-40B4-BE49-F238E27FC236}">
                  <a16:creationId xmlns:a16="http://schemas.microsoft.com/office/drawing/2014/main" id="{B2B330F2-D35F-409B-8B7A-C3491DED7EE8}"/>
                </a:ext>
              </a:extLst>
            </p:cNvPr>
            <p:cNvSpPr/>
            <p:nvPr/>
          </p:nvSpPr>
          <p:spPr bwMode="auto">
            <a:xfrm rot="16200000">
              <a:off x="4445743" y="6411909"/>
              <a:ext cx="305304" cy="283081"/>
            </a:xfrm>
            <a:prstGeom prst="leftArrow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隶书" panose="02010509060101010101" pitchFamily="49" charset="-122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B4CE246F-D399-4B9D-95EE-D23CEC547D08}"/>
              </a:ext>
            </a:extLst>
          </p:cNvPr>
          <p:cNvSpPr/>
          <p:nvPr/>
        </p:nvSpPr>
        <p:spPr>
          <a:xfrm>
            <a:off x="107504" y="4283550"/>
            <a:ext cx="8783919" cy="2221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1832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年，法拉第发现，在相同条件下，不同金属导体中产生的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感应电流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与导体的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导电能力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成正比。他意识到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感应电流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是由与导体性质无关的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感应电动势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产生的。他相信，即使没有闭合电路，感应电动势依然存在。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CAA5B55-5EA6-40FF-AE1B-B7E74868DEA5}"/>
              </a:ext>
            </a:extLst>
          </p:cNvPr>
          <p:cNvGrpSpPr/>
          <p:nvPr/>
        </p:nvGrpSpPr>
        <p:grpSpPr>
          <a:xfrm>
            <a:off x="5674917" y="1240744"/>
            <a:ext cx="2300719" cy="2740848"/>
            <a:chOff x="3164278" y="4680835"/>
            <a:chExt cx="3780882" cy="2740848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1726C9D-E3BD-4F3C-B245-91BBCE31E1FD}"/>
                </a:ext>
              </a:extLst>
            </p:cNvPr>
            <p:cNvSpPr txBox="1"/>
            <p:nvPr/>
          </p:nvSpPr>
          <p:spPr>
            <a:xfrm>
              <a:off x="3164278" y="6706102"/>
              <a:ext cx="3780882" cy="715581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dirty="0">
                  <a:latin typeface="黑体" panose="02010609060101010101" pitchFamily="49" charset="-122"/>
                  <a:ea typeface="黑体" panose="02010609060101010101" pitchFamily="49" charset="-122"/>
                </a:rPr>
                <a:t>感应电动势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BD68744-0DB4-40AA-BAB3-39F2B3284A2F}"/>
                </a:ext>
              </a:extLst>
            </p:cNvPr>
            <p:cNvSpPr/>
            <p:nvPr/>
          </p:nvSpPr>
          <p:spPr bwMode="auto">
            <a:xfrm>
              <a:off x="3244715" y="4680835"/>
              <a:ext cx="2990440" cy="1723309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隶书" panose="02010509060101010101" pitchFamily="49" charset="-122"/>
              </a:endParaRPr>
            </a:p>
          </p:txBody>
        </p:sp>
        <p:sp>
          <p:nvSpPr>
            <p:cNvPr id="26" name="箭头: 左 25">
              <a:extLst>
                <a:ext uri="{FF2B5EF4-FFF2-40B4-BE49-F238E27FC236}">
                  <a16:creationId xmlns:a16="http://schemas.microsoft.com/office/drawing/2014/main" id="{323D6781-1773-4FE3-BE7A-70FA9DC91D82}"/>
                </a:ext>
              </a:extLst>
            </p:cNvPr>
            <p:cNvSpPr/>
            <p:nvPr/>
          </p:nvSpPr>
          <p:spPr bwMode="auto">
            <a:xfrm rot="16200000">
              <a:off x="4587283" y="6410649"/>
              <a:ext cx="305304" cy="283081"/>
            </a:xfrm>
            <a:prstGeom prst="leftArrow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隶书" panose="02010509060101010101" pitchFamily="49" charset="-122"/>
              </a:endParaRPr>
            </a:p>
          </p:txBody>
        </p:sp>
      </p:grpSp>
      <p:sp>
        <p:nvSpPr>
          <p:cNvPr id="27" name="AutoShape 12">
            <a:extLst>
              <a:ext uri="{FF2B5EF4-FFF2-40B4-BE49-F238E27FC236}">
                <a16:creationId xmlns:a16="http://schemas.microsoft.com/office/drawing/2014/main" id="{E3128DDB-727B-47C3-9362-67521DA7D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6853" y="3504203"/>
            <a:ext cx="1008063" cy="215900"/>
          </a:xfrm>
          <a:prstGeom prst="rightArrow">
            <a:avLst>
              <a:gd name="adj1" fmla="val 50000"/>
              <a:gd name="adj2" fmla="val 116728"/>
            </a:avLst>
          </a:prstGeom>
          <a:solidFill>
            <a:srgbClr val="CC3300"/>
          </a:solidFill>
          <a:ln w="9525">
            <a:solidFill>
              <a:srgbClr val="CC33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E3AAA6-862D-4B4F-881B-26E84862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0A16A4-F36F-4ECD-A985-5FF5E87E8BC6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065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DF9ABB29-C003-4ACC-9D93-41F87ECBF8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999528"/>
              </p:ext>
            </p:extLst>
          </p:nvPr>
        </p:nvGraphicFramePr>
        <p:xfrm>
          <a:off x="4297175" y="3885547"/>
          <a:ext cx="182245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r:id="rId3" imgW="685800" imgH="393700" progId="Equation.DSMT4">
                  <p:embed/>
                </p:oleObj>
              </mc:Choice>
              <mc:Fallback>
                <p:oleObj r:id="rId3" imgW="685800" imgH="393700" progId="Equation.DSMT4">
                  <p:embed/>
                  <p:pic>
                    <p:nvPicPr>
                      <p:cNvPr id="2" name="Object 4">
                        <a:extLst>
                          <a:ext uri="{FF2B5EF4-FFF2-40B4-BE49-F238E27FC236}">
                            <a16:creationId xmlns:a16="http://schemas.microsoft.com/office/drawing/2014/main" id="{6EEBF624-82D1-D0E0-1C07-B8524D1377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7175" y="3885547"/>
                        <a:ext cx="1822450" cy="100806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1">
            <a:extLst>
              <a:ext uri="{FF2B5EF4-FFF2-40B4-BE49-F238E27FC236}">
                <a16:creationId xmlns:a16="http://schemas.microsoft.com/office/drawing/2014/main" id="{A1ECBC6B-3F35-4484-A62B-4F91E0584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66" y="1087258"/>
            <a:ext cx="8848725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隶书" panose="020105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隶书" panose="020105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隶书" panose="020105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隶书" panose="020105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隶书" panose="02010509060101010101" pitchFamily="49" charset="-122"/>
              </a:defRPr>
            </a:lvl9pPr>
          </a:lstStyle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当穿过回路的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磁通量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发生变化时，回路中就产生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感应电动势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，回路中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感应电动势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的大小与穿过回路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磁通量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随时间的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变化率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成正比。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FE6C7D-E5BD-4AD5-844B-7B004863FE8E}"/>
              </a:ext>
            </a:extLst>
          </p:cNvPr>
          <p:cNvSpPr/>
          <p:nvPr/>
        </p:nvSpPr>
        <p:spPr>
          <a:xfrm>
            <a:off x="84610" y="3110357"/>
            <a:ext cx="8685938" cy="1284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 1845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年，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Neumann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采用理论分析的方法，给出了电磁感应定律的数学形式。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1FE43D2-AE40-4953-8E7B-5649BECBB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569" y="160468"/>
            <a:ext cx="4022601" cy="585788"/>
          </a:xfrm>
          <a:prstGeom prst="rect">
            <a:avLst/>
          </a:prstGeom>
          <a:noFill/>
          <a:ln>
            <a:noFill/>
          </a:ln>
        </p:spPr>
        <p:txBody>
          <a:bodyPr wrap="square"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1" kern="0" dirty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法拉第电磁感应定律</a:t>
            </a:r>
            <a:r>
              <a:rPr lang="zh-CN" altLang="en-US" sz="3200" b="1" kern="0" dirty="0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823753-3167-4FE1-B0D9-501EBF5ACD71}"/>
              </a:ext>
            </a:extLst>
          </p:cNvPr>
          <p:cNvSpPr/>
          <p:nvPr/>
        </p:nvSpPr>
        <p:spPr bwMode="auto">
          <a:xfrm>
            <a:off x="355665" y="789507"/>
            <a:ext cx="3672408" cy="16276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D5A74AF-92CF-EE19-52B1-E91FF401F1B0}"/>
              </a:ext>
            </a:extLst>
          </p:cNvPr>
          <p:cNvSpPr txBox="1">
            <a:spLocks noChangeArrowheads="1"/>
          </p:cNvSpPr>
          <p:nvPr/>
        </p:nvSpPr>
        <p:spPr>
          <a:xfrm>
            <a:off x="346116" y="4912137"/>
            <a:ext cx="8162925" cy="64611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800" kern="0" dirty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800" kern="0" dirty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匝线圈</a:t>
            </a:r>
            <a:r>
              <a:rPr lang="en-US" altLang="zh-CN" sz="2800" kern="0" dirty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E8D0549E-7042-DECE-FEE1-F19DB8F7BE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293368"/>
              </p:ext>
            </p:extLst>
          </p:nvPr>
        </p:nvGraphicFramePr>
        <p:xfrm>
          <a:off x="4569028" y="5142094"/>
          <a:ext cx="3857625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5" imgW="1574800" imgH="393700" progId="Equation.3">
                  <p:embed/>
                </p:oleObj>
              </mc:Choice>
              <mc:Fallback>
                <p:oleObj name="Equation" r:id="rId5" imgW="1574800" imgH="393700" progId="Equation.3">
                  <p:embed/>
                  <p:pic>
                    <p:nvPicPr>
                      <p:cNvPr id="19460" name="Object 4">
                        <a:extLst>
                          <a:ext uri="{FF2B5EF4-FFF2-40B4-BE49-F238E27FC236}">
                            <a16:creationId xmlns:a16="http://schemas.microsoft.com/office/drawing/2014/main" id="{F3B90D96-87DA-31D9-241E-FFE3B22829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9028" y="5142094"/>
                        <a:ext cx="3857625" cy="9398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5">
            <a:extLst>
              <a:ext uri="{FF2B5EF4-FFF2-40B4-BE49-F238E27FC236}">
                <a16:creationId xmlns:a16="http://schemas.microsoft.com/office/drawing/2014/main" id="{35D60C88-2779-9641-B612-587DCE30B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0675" y="5326803"/>
            <a:ext cx="26659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00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总感应电动势</a:t>
            </a:r>
            <a:r>
              <a:rPr lang="en-US" altLang="zh-CN" sz="2800" b="1" dirty="0">
                <a:solidFill>
                  <a:srgbClr val="00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</p:txBody>
      </p:sp>
      <p:graphicFrame>
        <p:nvGraphicFramePr>
          <p:cNvPr id="10" name="Object 8">
            <a:extLst>
              <a:ext uri="{FF2B5EF4-FFF2-40B4-BE49-F238E27FC236}">
                <a16:creationId xmlns:a16="http://schemas.microsoft.com/office/drawing/2014/main" id="{F2FC3096-099E-0C83-1EBD-4977307947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460368"/>
              </p:ext>
            </p:extLst>
          </p:nvPr>
        </p:nvGraphicFramePr>
        <p:xfrm>
          <a:off x="996234" y="6200255"/>
          <a:ext cx="13573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7" imgW="558558" imgH="177723" progId="Equation.3">
                  <p:embed/>
                </p:oleObj>
              </mc:Choice>
              <mc:Fallback>
                <p:oleObj name="Equation" r:id="rId7" imgW="558558" imgH="177723" progId="Equation.3">
                  <p:embed/>
                  <p:pic>
                    <p:nvPicPr>
                      <p:cNvPr id="5" name="Object 8">
                        <a:extLst>
                          <a:ext uri="{FF2B5EF4-FFF2-40B4-BE49-F238E27FC236}">
                            <a16:creationId xmlns:a16="http://schemas.microsoft.com/office/drawing/2014/main" id="{4C8A5F31-0A92-B8F5-2AA1-119395029D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234" y="6200255"/>
                        <a:ext cx="1357312" cy="4318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6">
            <a:extLst>
              <a:ext uri="{FF2B5EF4-FFF2-40B4-BE49-F238E27FC236}">
                <a16:creationId xmlns:a16="http://schemas.microsoft.com/office/drawing/2014/main" id="{B85A5589-F588-E15D-6BC4-CDB19F7AE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109" y="6128818"/>
            <a:ext cx="5105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是磁通匝链数</a:t>
            </a:r>
            <a:r>
              <a:rPr lang="en-US" altLang="zh-CN" sz="2800" b="1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全磁通）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2DB232A-6646-4C83-B3BC-04B9783F1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0A16A4-F36F-4ECD-A985-5FF5E87E8BC6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207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 autoUpdateAnimBg="0"/>
      <p:bldP spid="9" grpId="1"/>
      <p:bldP spid="11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4">
            <a:extLst>
              <a:ext uri="{FF2B5EF4-FFF2-40B4-BE49-F238E27FC236}">
                <a16:creationId xmlns:a16="http://schemas.microsoft.com/office/drawing/2014/main" id="{E01700B4-FA74-016A-A190-1E0715F2B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003" y="260648"/>
            <a:ext cx="39369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感应电动势的方向</a:t>
            </a:r>
          </a:p>
        </p:txBody>
      </p:sp>
      <p:sp>
        <p:nvSpPr>
          <p:cNvPr id="36869" name="Text Box 5">
            <a:extLst>
              <a:ext uri="{FF2B5EF4-FFF2-40B4-BE49-F238E27FC236}">
                <a16:creationId xmlns:a16="http://schemas.microsoft.com/office/drawing/2014/main" id="{01D80E23-0B7B-C9C7-8DB6-B99E4DA43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003" y="2168890"/>
            <a:ext cx="8208714" cy="306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514350" indent="-514350" ea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电动势是标量，正负只有相对意义。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ea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选定回路的绕行方向和曲面法线方向（通过右手螺旋法则统一起来）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 eaLnBrk="1" hangingPunct="1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感应电动势为正，表示与选定方向相同。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C246796-499D-B7FE-B607-B35C06102706}"/>
              </a:ext>
            </a:extLst>
          </p:cNvPr>
          <p:cNvSpPr/>
          <p:nvPr/>
        </p:nvSpPr>
        <p:spPr bwMode="auto">
          <a:xfrm>
            <a:off x="443277" y="906979"/>
            <a:ext cx="3744416" cy="10800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BD5F12A-C3AA-4C4E-9DDE-5726D6C561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75401"/>
              </p:ext>
            </p:extLst>
          </p:nvPr>
        </p:nvGraphicFramePr>
        <p:xfrm>
          <a:off x="3276468" y="1157278"/>
          <a:ext cx="182245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r:id="rId3" imgW="685800" imgH="393700" progId="Equation.DSMT4">
                  <p:embed/>
                </p:oleObj>
              </mc:Choice>
              <mc:Fallback>
                <p:oleObj r:id="rId3" imgW="685800" imgH="393700" progId="Equation.DSMT4">
                  <p:embed/>
                  <p:pic>
                    <p:nvPicPr>
                      <p:cNvPr id="2" name="Object 4">
                        <a:extLst>
                          <a:ext uri="{FF2B5EF4-FFF2-40B4-BE49-F238E27FC236}">
                            <a16:creationId xmlns:a16="http://schemas.microsoft.com/office/drawing/2014/main" id="{DF9ABB29-C003-4ACC-9D93-41F87ECBF8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468" y="1157278"/>
                        <a:ext cx="1822450" cy="100806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A39EE3-0EE0-4903-97FD-D530D120B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0A16A4-F36F-4ECD-A985-5FF5E87E8BC6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>
            <a:extLst>
              <a:ext uri="{FF2B5EF4-FFF2-40B4-BE49-F238E27FC236}">
                <a16:creationId xmlns:a16="http://schemas.microsoft.com/office/drawing/2014/main" id="{6851C342-2AFB-D156-D501-8F048ED6E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883" y="216597"/>
            <a:ext cx="44201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确定感应电动势的方向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sym typeface="Symbol" panose="05050102010706020507" pitchFamily="18" charset="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AA84125-2D88-23C4-FB8A-BB278BE14B0E}"/>
              </a:ext>
            </a:extLst>
          </p:cNvPr>
          <p:cNvGrpSpPr/>
          <p:nvPr/>
        </p:nvGrpSpPr>
        <p:grpSpPr>
          <a:xfrm>
            <a:off x="2177201" y="1373666"/>
            <a:ext cx="1034615" cy="1795980"/>
            <a:chOff x="2247980" y="1374769"/>
            <a:chExt cx="1034615" cy="1795980"/>
          </a:xfrm>
        </p:grpSpPr>
        <p:sp>
          <p:nvSpPr>
            <p:cNvPr id="31775" name="Line 7">
              <a:extLst>
                <a:ext uri="{FF2B5EF4-FFF2-40B4-BE49-F238E27FC236}">
                  <a16:creationId xmlns:a16="http://schemas.microsoft.com/office/drawing/2014/main" id="{0A0CD036-089D-47F2-ACAB-8DBC5AE90F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6997" y="1421308"/>
              <a:ext cx="0" cy="1167704"/>
            </a:xfrm>
            <a:prstGeom prst="line">
              <a:avLst/>
            </a:prstGeom>
            <a:noFill/>
            <a:ln w="38100">
              <a:solidFill>
                <a:srgbClr val="D60093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8" name="Arc 10">
              <a:extLst>
                <a:ext uri="{FF2B5EF4-FFF2-40B4-BE49-F238E27FC236}">
                  <a16:creationId xmlns:a16="http://schemas.microsoft.com/office/drawing/2014/main" id="{DEFECE95-1408-BC75-A0C6-2BF8497E3A6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626997" y="2718052"/>
              <a:ext cx="614623" cy="29192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D6009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1779" name="Object 12">
              <a:extLst>
                <a:ext uri="{FF2B5EF4-FFF2-40B4-BE49-F238E27FC236}">
                  <a16:creationId xmlns:a16="http://schemas.microsoft.com/office/drawing/2014/main" id="{D04C4E3D-E5AD-ED1A-81DD-25489605B1E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52474014"/>
                </p:ext>
              </p:extLst>
            </p:nvPr>
          </p:nvGraphicFramePr>
          <p:xfrm>
            <a:off x="2747361" y="1374769"/>
            <a:ext cx="535234" cy="541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8" name="公式" r:id="rId3" imgW="139579" imgH="177646" progId="Equation.3">
                    <p:embed/>
                  </p:oleObj>
                </mc:Choice>
                <mc:Fallback>
                  <p:oleObj name="公式" r:id="rId3" imgW="139579" imgH="177646" progId="Equation.3">
                    <p:embed/>
                    <p:pic>
                      <p:nvPicPr>
                        <p:cNvPr id="31779" name="Object 12">
                          <a:extLst>
                            <a:ext uri="{FF2B5EF4-FFF2-40B4-BE49-F238E27FC236}">
                              <a16:creationId xmlns:a16="http://schemas.microsoft.com/office/drawing/2014/main" id="{D04C4E3D-E5AD-ED1A-81DD-25489605B1E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7361" y="1374769"/>
                          <a:ext cx="535234" cy="5415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80" name="Object 14">
              <a:extLst>
                <a:ext uri="{FF2B5EF4-FFF2-40B4-BE49-F238E27FC236}">
                  <a16:creationId xmlns:a16="http://schemas.microsoft.com/office/drawing/2014/main" id="{06B8ACF0-6869-A233-F9F8-B790E8877DD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70631004"/>
                </p:ext>
              </p:extLst>
            </p:nvPr>
          </p:nvGraphicFramePr>
          <p:xfrm>
            <a:off x="2247980" y="2521319"/>
            <a:ext cx="432797" cy="6494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9" name="公式" r:id="rId5" imgW="164885" imgH="215619" progId="Equation.3">
                    <p:embed/>
                  </p:oleObj>
                </mc:Choice>
                <mc:Fallback>
                  <p:oleObj name="公式" r:id="rId5" imgW="164885" imgH="215619" progId="Equation.3">
                    <p:embed/>
                    <p:pic>
                      <p:nvPicPr>
                        <p:cNvPr id="31780" name="Object 14">
                          <a:extLst>
                            <a:ext uri="{FF2B5EF4-FFF2-40B4-BE49-F238E27FC236}">
                              <a16:creationId xmlns:a16="http://schemas.microsoft.com/office/drawing/2014/main" id="{06B8ACF0-6869-A233-F9F8-B790E8877D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7980" y="2521319"/>
                          <a:ext cx="432797" cy="6494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8176" name="Object 48">
            <a:extLst>
              <a:ext uri="{FF2B5EF4-FFF2-40B4-BE49-F238E27FC236}">
                <a16:creationId xmlns:a16="http://schemas.microsoft.com/office/drawing/2014/main" id="{4D0A7D5C-5C5F-231E-8D39-52394C8889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020573"/>
              </p:ext>
            </p:extLst>
          </p:nvPr>
        </p:nvGraphicFramePr>
        <p:xfrm>
          <a:off x="2750501" y="3773192"/>
          <a:ext cx="104616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Equation" r:id="rId7" imgW="355320" imgH="203040" progId="Equation.DSMT4">
                  <p:embed/>
                </p:oleObj>
              </mc:Choice>
              <mc:Fallback>
                <p:oleObj name="Equation" r:id="rId7" imgW="355320" imgH="203040" progId="Equation.DSMT4">
                  <p:embed/>
                  <p:pic>
                    <p:nvPicPr>
                      <p:cNvPr id="48176" name="Object 48">
                        <a:extLst>
                          <a:ext uri="{FF2B5EF4-FFF2-40B4-BE49-F238E27FC236}">
                            <a16:creationId xmlns:a16="http://schemas.microsoft.com/office/drawing/2014/main" id="{4D0A7D5C-5C5F-231E-8D39-52394C8889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0501" y="3773192"/>
                        <a:ext cx="1046162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77" name="Text Box 49">
            <a:extLst>
              <a:ext uri="{FF2B5EF4-FFF2-40B4-BE49-F238E27FC236}">
                <a16:creationId xmlns:a16="http://schemas.microsoft.com/office/drawing/2014/main" id="{F54B77E7-8FBD-A872-F85F-0D7CE03AE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7328" y="5602106"/>
            <a:ext cx="26830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与正方向相反</a:t>
            </a:r>
            <a:endParaRPr lang="zh-CN" altLang="en-US" sz="2400" i="1" baseline="-250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48178" name="Text Box 50">
            <a:extLst>
              <a:ext uri="{FF2B5EF4-FFF2-40B4-BE49-F238E27FC236}">
                <a16:creationId xmlns:a16="http://schemas.microsoft.com/office/drawing/2014/main" id="{CC56FFB4-F819-057C-D36D-5DC6E54AF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813" y="4709817"/>
            <a:ext cx="15446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若</a:t>
            </a:r>
            <a:r>
              <a:rPr lang="en-US" altLang="zh-CN" sz="2800" b="1" dirty="0">
                <a:latin typeface="Symbol" panose="05050102010706020507" pitchFamily="18" charset="2"/>
                <a:ea typeface="黑体" panose="02010609060101010101" pitchFamily="49" charset="-122"/>
              </a:rPr>
              <a:t>F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增加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,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48179" name="Text Box 51">
            <a:extLst>
              <a:ext uri="{FF2B5EF4-FFF2-40B4-BE49-F238E27FC236}">
                <a16:creationId xmlns:a16="http://schemas.microsoft.com/office/drawing/2014/main" id="{7F486520-77B2-A2C2-9746-5895DB700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466" y="5583056"/>
            <a:ext cx="17891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则 </a:t>
            </a:r>
            <a:r>
              <a:rPr lang="en-US" altLang="zh-CN" sz="2800" b="1" i="1" baseline="-250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&lt;0</a:t>
            </a:r>
          </a:p>
        </p:txBody>
      </p:sp>
      <p:graphicFrame>
        <p:nvGraphicFramePr>
          <p:cNvPr id="48180" name="Object 52">
            <a:extLst>
              <a:ext uri="{FF2B5EF4-FFF2-40B4-BE49-F238E27FC236}">
                <a16:creationId xmlns:a16="http://schemas.microsoft.com/office/drawing/2014/main" id="{16D13675-E9D0-A30A-446A-88CA4FFD24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07917"/>
              </p:ext>
            </p:extLst>
          </p:nvPr>
        </p:nvGraphicFramePr>
        <p:xfrm>
          <a:off x="2620043" y="4437921"/>
          <a:ext cx="1327432" cy="1021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Equation" r:id="rId9" imgW="507960" imgH="393480" progId="Equation.DSMT4">
                  <p:embed/>
                </p:oleObj>
              </mc:Choice>
              <mc:Fallback>
                <p:oleObj name="Equation" r:id="rId9" imgW="507960" imgH="393480" progId="Equation.DSMT4">
                  <p:embed/>
                  <p:pic>
                    <p:nvPicPr>
                      <p:cNvPr id="48180" name="Object 52">
                        <a:extLst>
                          <a:ext uri="{FF2B5EF4-FFF2-40B4-BE49-F238E27FC236}">
                            <a16:creationId xmlns:a16="http://schemas.microsoft.com/office/drawing/2014/main" id="{16D13675-E9D0-A30A-446A-88CA4FFD24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0043" y="4437921"/>
                        <a:ext cx="1327432" cy="10213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 Box 49">
            <a:extLst>
              <a:ext uri="{FF2B5EF4-FFF2-40B4-BE49-F238E27FC236}">
                <a16:creationId xmlns:a16="http://schemas.microsoft.com/office/drawing/2014/main" id="{D05254C3-C779-47C0-B867-1D3ADFE0A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0268" y="5475210"/>
            <a:ext cx="25037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与正方向相同</a:t>
            </a:r>
            <a:endParaRPr lang="zh-CN" altLang="en-US" sz="2400" i="1" baseline="-250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38" name="Text Box 50">
            <a:extLst>
              <a:ext uri="{FF2B5EF4-FFF2-40B4-BE49-F238E27FC236}">
                <a16:creationId xmlns:a16="http://schemas.microsoft.com/office/drawing/2014/main" id="{6AAA8CD2-39BC-4C33-953E-B0CCA99A2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5753" y="4582921"/>
            <a:ext cx="15446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若</a:t>
            </a:r>
            <a:r>
              <a:rPr lang="en-US" altLang="zh-CN" sz="2800" b="1" dirty="0">
                <a:latin typeface="Symbol" panose="05050102010706020507" pitchFamily="18" charset="2"/>
                <a:ea typeface="黑体" panose="02010609060101010101" pitchFamily="49" charset="-122"/>
              </a:rPr>
              <a:t>F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减小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,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39" name="Text Box 51">
            <a:extLst>
              <a:ext uri="{FF2B5EF4-FFF2-40B4-BE49-F238E27FC236}">
                <a16:creationId xmlns:a16="http://schemas.microsoft.com/office/drawing/2014/main" id="{39498AC3-35BD-4A91-B011-457FBB650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0406" y="5456160"/>
            <a:ext cx="17891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则 </a:t>
            </a:r>
            <a:r>
              <a:rPr lang="en-US" altLang="zh-CN" sz="2800" b="1" i="1" baseline="-250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&gt;0</a:t>
            </a:r>
          </a:p>
        </p:txBody>
      </p:sp>
      <p:graphicFrame>
        <p:nvGraphicFramePr>
          <p:cNvPr id="40" name="Object 52">
            <a:extLst>
              <a:ext uri="{FF2B5EF4-FFF2-40B4-BE49-F238E27FC236}">
                <a16:creationId xmlns:a16="http://schemas.microsoft.com/office/drawing/2014/main" id="{5D6DE1A4-F3B8-4D5D-8A77-53165BA097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025995"/>
              </p:ext>
            </p:extLst>
          </p:nvPr>
        </p:nvGraphicFramePr>
        <p:xfrm>
          <a:off x="6742983" y="4311025"/>
          <a:ext cx="1327432" cy="1021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Equation" r:id="rId11" imgW="507960" imgH="393480" progId="Equation.DSMT4">
                  <p:embed/>
                </p:oleObj>
              </mc:Choice>
              <mc:Fallback>
                <p:oleObj name="Equation" r:id="rId11" imgW="507960" imgH="393480" progId="Equation.DSMT4">
                  <p:embed/>
                  <p:pic>
                    <p:nvPicPr>
                      <p:cNvPr id="48180" name="Object 52">
                        <a:extLst>
                          <a:ext uri="{FF2B5EF4-FFF2-40B4-BE49-F238E27FC236}">
                            <a16:creationId xmlns:a16="http://schemas.microsoft.com/office/drawing/2014/main" id="{16D13675-E9D0-A30A-446A-88CA4FFD24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2983" y="4311025"/>
                        <a:ext cx="1327432" cy="10213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EB9DC775-923A-3ED0-49D8-974FEF24CAC4}"/>
              </a:ext>
            </a:extLst>
          </p:cNvPr>
          <p:cNvSpPr/>
          <p:nvPr/>
        </p:nvSpPr>
        <p:spPr bwMode="auto">
          <a:xfrm>
            <a:off x="244227" y="816601"/>
            <a:ext cx="4111744" cy="127579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7E742BB-5C7F-73CA-3647-61138A92640F}"/>
              </a:ext>
            </a:extLst>
          </p:cNvPr>
          <p:cNvGrpSpPr/>
          <p:nvPr/>
        </p:nvGrpSpPr>
        <p:grpSpPr>
          <a:xfrm>
            <a:off x="885566" y="1518615"/>
            <a:ext cx="2952750" cy="2337692"/>
            <a:chOff x="885566" y="1518615"/>
            <a:chExt cx="2952750" cy="2337692"/>
          </a:xfrm>
        </p:grpSpPr>
        <p:sp>
          <p:nvSpPr>
            <p:cNvPr id="31770" name="Arc 6">
              <a:extLst>
                <a:ext uri="{FF2B5EF4-FFF2-40B4-BE49-F238E27FC236}">
                  <a16:creationId xmlns:a16="http://schemas.microsoft.com/office/drawing/2014/main" id="{4582CACA-D064-6E04-0BBD-55AF766E75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7844" y="1854966"/>
              <a:ext cx="860472" cy="77847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1771" name="Object 11">
              <a:extLst>
                <a:ext uri="{FF2B5EF4-FFF2-40B4-BE49-F238E27FC236}">
                  <a16:creationId xmlns:a16="http://schemas.microsoft.com/office/drawing/2014/main" id="{3FB29042-4EF8-BB75-BB4F-18E266630EC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5223778"/>
                </p:ext>
              </p:extLst>
            </p:nvPr>
          </p:nvGraphicFramePr>
          <p:xfrm>
            <a:off x="885566" y="1941698"/>
            <a:ext cx="624866" cy="5775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3" name="公式" r:id="rId13" imgW="164957" imgH="190335" progId="Equation.3">
                    <p:embed/>
                  </p:oleObj>
                </mc:Choice>
                <mc:Fallback>
                  <p:oleObj name="公式" r:id="rId13" imgW="164957" imgH="190335" progId="Equation.3">
                    <p:embed/>
                    <p:pic>
                      <p:nvPicPr>
                        <p:cNvPr id="31771" name="Object 11">
                          <a:extLst>
                            <a:ext uri="{FF2B5EF4-FFF2-40B4-BE49-F238E27FC236}">
                              <a16:creationId xmlns:a16="http://schemas.microsoft.com/office/drawing/2014/main" id="{3FB29042-4EF8-BB75-BB4F-18E266630EC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5566" y="1941698"/>
                          <a:ext cx="624866" cy="5775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73" name="Oval 4">
              <a:extLst>
                <a:ext uri="{FF2B5EF4-FFF2-40B4-BE49-F238E27FC236}">
                  <a16:creationId xmlns:a16="http://schemas.microsoft.com/office/drawing/2014/main" id="{CB6BE4DB-5013-BC62-9DC2-8744DB3ED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3725" y="2172277"/>
              <a:ext cx="2089717" cy="973087"/>
            </a:xfrm>
            <a:prstGeom prst="ellipse">
              <a:avLst/>
            </a:prstGeom>
            <a:noFill/>
            <a:ln w="38100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1774" name="Arc 5">
              <a:extLst>
                <a:ext uri="{FF2B5EF4-FFF2-40B4-BE49-F238E27FC236}">
                  <a16:creationId xmlns:a16="http://schemas.microsoft.com/office/drawing/2014/main" id="{67D5A90F-AC6C-F83E-8378-950A9AA13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5926" y="1907851"/>
              <a:ext cx="860472" cy="77847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6" name="Arc 8">
              <a:extLst>
                <a:ext uri="{FF2B5EF4-FFF2-40B4-BE49-F238E27FC236}">
                  <a16:creationId xmlns:a16="http://schemas.microsoft.com/office/drawing/2014/main" id="{70CD6E26-A3F7-116A-70E6-6799872E62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054672" y="3092479"/>
              <a:ext cx="614623" cy="38923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7" name="Arc 9">
              <a:extLst>
                <a:ext uri="{FF2B5EF4-FFF2-40B4-BE49-F238E27FC236}">
                  <a16:creationId xmlns:a16="http://schemas.microsoft.com/office/drawing/2014/main" id="{2E03B657-90DC-D56A-68C4-7EF9C8DCF9DC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1410557" y="3079787"/>
              <a:ext cx="614623" cy="38923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Arc 5">
              <a:extLst>
                <a:ext uri="{FF2B5EF4-FFF2-40B4-BE49-F238E27FC236}">
                  <a16:creationId xmlns:a16="http://schemas.microsoft.com/office/drawing/2014/main" id="{7E050CC4-5B6C-9398-EE90-94E445565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3725" y="1580314"/>
              <a:ext cx="767350" cy="108057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Arc 9">
              <a:extLst>
                <a:ext uri="{FF2B5EF4-FFF2-40B4-BE49-F238E27FC236}">
                  <a16:creationId xmlns:a16="http://schemas.microsoft.com/office/drawing/2014/main" id="{8DF7FFAA-6997-1F4A-A5AC-E3CC5B0DD2F1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1656485" y="3149480"/>
              <a:ext cx="614623" cy="7068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Arc 6">
              <a:extLst>
                <a:ext uri="{FF2B5EF4-FFF2-40B4-BE49-F238E27FC236}">
                  <a16:creationId xmlns:a16="http://schemas.microsoft.com/office/drawing/2014/main" id="{4437023D-8DAE-3518-2352-E2FD1DF163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5992" y="1518615"/>
              <a:ext cx="860472" cy="108059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Arc 8">
              <a:extLst>
                <a:ext uri="{FF2B5EF4-FFF2-40B4-BE49-F238E27FC236}">
                  <a16:creationId xmlns:a16="http://schemas.microsoft.com/office/drawing/2014/main" id="{9CF0684C-C0C4-1EA0-D88B-A5FE9F2310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747359" y="3153958"/>
              <a:ext cx="614623" cy="64087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FAF71A1-7139-B894-4965-D1CB7E75C115}"/>
              </a:ext>
            </a:extLst>
          </p:cNvPr>
          <p:cNvGrpSpPr/>
          <p:nvPr/>
        </p:nvGrpSpPr>
        <p:grpSpPr>
          <a:xfrm>
            <a:off x="4975121" y="1403154"/>
            <a:ext cx="2952750" cy="2482641"/>
            <a:chOff x="4975121" y="1403154"/>
            <a:chExt cx="2952750" cy="248264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38B61A7-8144-E8B4-77DF-0DF84FCD8577}"/>
                </a:ext>
              </a:extLst>
            </p:cNvPr>
            <p:cNvGrpSpPr/>
            <p:nvPr/>
          </p:nvGrpSpPr>
          <p:grpSpPr>
            <a:xfrm>
              <a:off x="6266756" y="1403154"/>
              <a:ext cx="1034615" cy="1795980"/>
              <a:chOff x="2247980" y="1374769"/>
              <a:chExt cx="1034615" cy="1795980"/>
            </a:xfrm>
          </p:grpSpPr>
          <p:sp>
            <p:nvSpPr>
              <p:cNvPr id="24" name="Line 7">
                <a:extLst>
                  <a:ext uri="{FF2B5EF4-FFF2-40B4-BE49-F238E27FC236}">
                    <a16:creationId xmlns:a16="http://schemas.microsoft.com/office/drawing/2014/main" id="{AAB18C95-692E-7288-0927-755EA80896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26997" y="1421308"/>
                <a:ext cx="0" cy="1167704"/>
              </a:xfrm>
              <a:prstGeom prst="line">
                <a:avLst/>
              </a:prstGeom>
              <a:noFill/>
              <a:ln w="38100">
                <a:solidFill>
                  <a:srgbClr val="D60093"/>
                </a:solidFill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Arc 10">
                <a:extLst>
                  <a:ext uri="{FF2B5EF4-FFF2-40B4-BE49-F238E27FC236}">
                    <a16:creationId xmlns:a16="http://schemas.microsoft.com/office/drawing/2014/main" id="{98D3867F-86BB-EA42-A64C-DB6DAC93E10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626997" y="2718052"/>
                <a:ext cx="614623" cy="2919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D60093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6" name="Object 12">
                <a:extLst>
                  <a:ext uri="{FF2B5EF4-FFF2-40B4-BE49-F238E27FC236}">
                    <a16:creationId xmlns:a16="http://schemas.microsoft.com/office/drawing/2014/main" id="{D44CD09E-A3AF-EC9F-8970-1E4C745D02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7806331"/>
                  </p:ext>
                </p:extLst>
              </p:nvPr>
            </p:nvGraphicFramePr>
            <p:xfrm>
              <a:off x="2747361" y="1374769"/>
              <a:ext cx="535234" cy="5415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24" name="公式" r:id="rId3" imgW="139579" imgH="177646" progId="Equation.3">
                      <p:embed/>
                    </p:oleObj>
                  </mc:Choice>
                  <mc:Fallback>
                    <p:oleObj name="公式" r:id="rId3" imgW="139579" imgH="177646" progId="Equation.3">
                      <p:embed/>
                      <p:pic>
                        <p:nvPicPr>
                          <p:cNvPr id="31779" name="Object 12">
                            <a:extLst>
                              <a:ext uri="{FF2B5EF4-FFF2-40B4-BE49-F238E27FC236}">
                                <a16:creationId xmlns:a16="http://schemas.microsoft.com/office/drawing/2014/main" id="{D04C4E3D-E5AD-ED1A-81DD-25489605B1E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47361" y="1374769"/>
                            <a:ext cx="535234" cy="5415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" name="Object 14">
                <a:extLst>
                  <a:ext uri="{FF2B5EF4-FFF2-40B4-BE49-F238E27FC236}">
                    <a16:creationId xmlns:a16="http://schemas.microsoft.com/office/drawing/2014/main" id="{352F8FCC-EBD6-D6A5-36AD-24FA519C1F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5389838"/>
                  </p:ext>
                </p:extLst>
              </p:nvPr>
            </p:nvGraphicFramePr>
            <p:xfrm>
              <a:off x="2247980" y="2521319"/>
              <a:ext cx="432797" cy="6494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25" name="公式" r:id="rId5" imgW="164885" imgH="215619" progId="Equation.3">
                      <p:embed/>
                    </p:oleObj>
                  </mc:Choice>
                  <mc:Fallback>
                    <p:oleObj name="公式" r:id="rId5" imgW="164885" imgH="215619" progId="Equation.3">
                      <p:embed/>
                      <p:pic>
                        <p:nvPicPr>
                          <p:cNvPr id="31780" name="Object 14">
                            <a:extLst>
                              <a:ext uri="{FF2B5EF4-FFF2-40B4-BE49-F238E27FC236}">
                                <a16:creationId xmlns:a16="http://schemas.microsoft.com/office/drawing/2014/main" id="{06B8ACF0-6869-A233-F9F8-B790E8877DD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47980" y="2521319"/>
                            <a:ext cx="432797" cy="64943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B4DF0CCA-72D7-2EAB-19AF-CD423E504E0E}"/>
                </a:ext>
              </a:extLst>
            </p:cNvPr>
            <p:cNvGrpSpPr/>
            <p:nvPr/>
          </p:nvGrpSpPr>
          <p:grpSpPr>
            <a:xfrm>
              <a:off x="4975121" y="1548103"/>
              <a:ext cx="2952750" cy="2337692"/>
              <a:chOff x="885566" y="1518615"/>
              <a:chExt cx="2952750" cy="2337692"/>
            </a:xfrm>
          </p:grpSpPr>
          <p:sp>
            <p:nvSpPr>
              <p:cNvPr id="29" name="Arc 6">
                <a:extLst>
                  <a:ext uri="{FF2B5EF4-FFF2-40B4-BE49-F238E27FC236}">
                    <a16:creationId xmlns:a16="http://schemas.microsoft.com/office/drawing/2014/main" id="{E072CAE7-341D-1A50-E7C8-A0B9BD869A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844" y="1854966"/>
                <a:ext cx="860472" cy="77847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0" name="Object 11">
                <a:extLst>
                  <a:ext uri="{FF2B5EF4-FFF2-40B4-BE49-F238E27FC236}">
                    <a16:creationId xmlns:a16="http://schemas.microsoft.com/office/drawing/2014/main" id="{ACE94787-3EEE-6E2C-C3C9-D9B2CE569A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569816"/>
                  </p:ext>
                </p:extLst>
              </p:nvPr>
            </p:nvGraphicFramePr>
            <p:xfrm>
              <a:off x="885566" y="1941698"/>
              <a:ext cx="624866" cy="5775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26" name="公式" r:id="rId13" imgW="164957" imgH="190335" progId="Equation.3">
                      <p:embed/>
                    </p:oleObj>
                  </mc:Choice>
                  <mc:Fallback>
                    <p:oleObj name="公式" r:id="rId13" imgW="164957" imgH="190335" progId="Equation.3">
                      <p:embed/>
                      <p:pic>
                        <p:nvPicPr>
                          <p:cNvPr id="31771" name="Object 11">
                            <a:extLst>
                              <a:ext uri="{FF2B5EF4-FFF2-40B4-BE49-F238E27FC236}">
                                <a16:creationId xmlns:a16="http://schemas.microsoft.com/office/drawing/2014/main" id="{3FB29042-4EF8-BB75-BB4F-18E266630EC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85566" y="1941698"/>
                            <a:ext cx="624866" cy="5775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1" name="Oval 4">
                <a:extLst>
                  <a:ext uri="{FF2B5EF4-FFF2-40B4-BE49-F238E27FC236}">
                    <a16:creationId xmlns:a16="http://schemas.microsoft.com/office/drawing/2014/main" id="{0C189755-B216-715E-165E-A2509D4EB2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3725" y="2172277"/>
                <a:ext cx="2089717" cy="973087"/>
              </a:xfrm>
              <a:prstGeom prst="ellipse">
                <a:avLst/>
              </a:prstGeom>
              <a:noFill/>
              <a:ln w="381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2" name="Arc 5">
                <a:extLst>
                  <a:ext uri="{FF2B5EF4-FFF2-40B4-BE49-F238E27FC236}">
                    <a16:creationId xmlns:a16="http://schemas.microsoft.com/office/drawing/2014/main" id="{4E417A21-0D99-0D2E-9C19-5E040A6E3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5926" y="1907851"/>
                <a:ext cx="860472" cy="77847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Arc 8">
                <a:extLst>
                  <a:ext uri="{FF2B5EF4-FFF2-40B4-BE49-F238E27FC236}">
                    <a16:creationId xmlns:a16="http://schemas.microsoft.com/office/drawing/2014/main" id="{5444C909-F66D-D136-9A1B-5BC4F34839C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054672" y="3092479"/>
                <a:ext cx="614623" cy="38923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Arc 9">
                <a:extLst>
                  <a:ext uri="{FF2B5EF4-FFF2-40B4-BE49-F238E27FC236}">
                    <a16:creationId xmlns:a16="http://schemas.microsoft.com/office/drawing/2014/main" id="{9417A5CA-1198-6122-ABEB-E14DE3224CE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1410557" y="3079787"/>
                <a:ext cx="614623" cy="38923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Arc 5">
                <a:extLst>
                  <a:ext uri="{FF2B5EF4-FFF2-40B4-BE49-F238E27FC236}">
                    <a16:creationId xmlns:a16="http://schemas.microsoft.com/office/drawing/2014/main" id="{082A83F9-1326-38BF-3CFF-38E660980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3725" y="1580314"/>
                <a:ext cx="767350" cy="108057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Arc 9">
                <a:extLst>
                  <a:ext uri="{FF2B5EF4-FFF2-40B4-BE49-F238E27FC236}">
                    <a16:creationId xmlns:a16="http://schemas.microsoft.com/office/drawing/2014/main" id="{96707AC5-EF52-A046-27A4-8C3B5A4C2E1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1656485" y="3149480"/>
                <a:ext cx="614623" cy="7068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" name="Arc 6">
                <a:extLst>
                  <a:ext uri="{FF2B5EF4-FFF2-40B4-BE49-F238E27FC236}">
                    <a16:creationId xmlns:a16="http://schemas.microsoft.com/office/drawing/2014/main" id="{4D579E88-6B8D-C360-B287-59BCF6AFC9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45992" y="1518615"/>
                <a:ext cx="860472" cy="108059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" name="Arc 8">
                <a:extLst>
                  <a:ext uri="{FF2B5EF4-FFF2-40B4-BE49-F238E27FC236}">
                    <a16:creationId xmlns:a16="http://schemas.microsoft.com/office/drawing/2014/main" id="{41FAE2FF-9F71-B5E1-ADB3-50509E4832A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747359" y="3153958"/>
                <a:ext cx="614623" cy="64087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BF0D4B7D-588E-954F-F09C-50B7FB985E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870218"/>
              </p:ext>
            </p:extLst>
          </p:nvPr>
        </p:nvGraphicFramePr>
        <p:xfrm>
          <a:off x="7451537" y="3836826"/>
          <a:ext cx="104616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Equation" r:id="rId15" imgW="1045518" imgH="603742" progId="Equation.DSMT4">
                  <p:embed/>
                </p:oleObj>
              </mc:Choice>
              <mc:Fallback>
                <p:oleObj name="Equation" r:id="rId15" imgW="1045518" imgH="60374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451537" y="3836826"/>
                        <a:ext cx="1046163" cy="603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E2B6AB7-A723-4627-A324-544F8BD6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0A16A4-F36F-4ECD-A985-5FF5E87E8BC6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0" grpId="0"/>
      <p:bldP spid="48177" grpId="0"/>
      <p:bldP spid="48178" grpId="0"/>
      <p:bldP spid="48179" grpId="0"/>
      <p:bldP spid="37" grpId="0"/>
      <p:bldP spid="38" grpId="0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15C9F432-6B64-6619-902F-A0C88DB7FD17}"/>
              </a:ext>
            </a:extLst>
          </p:cNvPr>
          <p:cNvGrpSpPr/>
          <p:nvPr/>
        </p:nvGrpSpPr>
        <p:grpSpPr>
          <a:xfrm>
            <a:off x="2062112" y="1095256"/>
            <a:ext cx="1034615" cy="1795980"/>
            <a:chOff x="2247980" y="1374769"/>
            <a:chExt cx="1034615" cy="1795980"/>
          </a:xfrm>
        </p:grpSpPr>
        <p:sp>
          <p:nvSpPr>
            <p:cNvPr id="4" name="Line 7">
              <a:extLst>
                <a:ext uri="{FF2B5EF4-FFF2-40B4-BE49-F238E27FC236}">
                  <a16:creationId xmlns:a16="http://schemas.microsoft.com/office/drawing/2014/main" id="{23B10D48-DFC5-D41A-099B-D396D77A39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6997" y="1421308"/>
              <a:ext cx="0" cy="1167704"/>
            </a:xfrm>
            <a:prstGeom prst="line">
              <a:avLst/>
            </a:prstGeom>
            <a:noFill/>
            <a:ln w="38100">
              <a:solidFill>
                <a:srgbClr val="D60093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Arc 10">
              <a:extLst>
                <a:ext uri="{FF2B5EF4-FFF2-40B4-BE49-F238E27FC236}">
                  <a16:creationId xmlns:a16="http://schemas.microsoft.com/office/drawing/2014/main" id="{6B509A2B-9876-3F26-2B8F-839F8B5EA11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626997" y="2718052"/>
              <a:ext cx="614623" cy="29192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D6009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" name="Object 12">
              <a:extLst>
                <a:ext uri="{FF2B5EF4-FFF2-40B4-BE49-F238E27FC236}">
                  <a16:creationId xmlns:a16="http://schemas.microsoft.com/office/drawing/2014/main" id="{8A89F1CC-2EDD-2E19-9503-8BC08C4484A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79053073"/>
                </p:ext>
              </p:extLst>
            </p:nvPr>
          </p:nvGraphicFramePr>
          <p:xfrm>
            <a:off x="2747361" y="1374769"/>
            <a:ext cx="535234" cy="541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6" name="公式" r:id="rId3" imgW="139579" imgH="177646" progId="Equation.3">
                    <p:embed/>
                  </p:oleObj>
                </mc:Choice>
                <mc:Fallback>
                  <p:oleObj name="公式" r:id="rId3" imgW="139579" imgH="177646" progId="Equation.3">
                    <p:embed/>
                    <p:pic>
                      <p:nvPicPr>
                        <p:cNvPr id="31779" name="Object 12">
                          <a:extLst>
                            <a:ext uri="{FF2B5EF4-FFF2-40B4-BE49-F238E27FC236}">
                              <a16:creationId xmlns:a16="http://schemas.microsoft.com/office/drawing/2014/main" id="{D04C4E3D-E5AD-ED1A-81DD-25489605B1E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7361" y="1374769"/>
                          <a:ext cx="535234" cy="5415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14">
              <a:extLst>
                <a:ext uri="{FF2B5EF4-FFF2-40B4-BE49-F238E27FC236}">
                  <a16:creationId xmlns:a16="http://schemas.microsoft.com/office/drawing/2014/main" id="{A4641FF3-BB9D-35BA-0DC2-59019A36D55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91016174"/>
                </p:ext>
              </p:extLst>
            </p:nvPr>
          </p:nvGraphicFramePr>
          <p:xfrm>
            <a:off x="2247980" y="2521319"/>
            <a:ext cx="432797" cy="6494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7" name="公式" r:id="rId5" imgW="164885" imgH="215619" progId="Equation.3">
                    <p:embed/>
                  </p:oleObj>
                </mc:Choice>
                <mc:Fallback>
                  <p:oleObj name="公式" r:id="rId5" imgW="164885" imgH="215619" progId="Equation.3">
                    <p:embed/>
                    <p:pic>
                      <p:nvPicPr>
                        <p:cNvPr id="31780" name="Object 14">
                          <a:extLst>
                            <a:ext uri="{FF2B5EF4-FFF2-40B4-BE49-F238E27FC236}">
                              <a16:creationId xmlns:a16="http://schemas.microsoft.com/office/drawing/2014/main" id="{06B8ACF0-6869-A233-F9F8-B790E8877D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7980" y="2521319"/>
                          <a:ext cx="432797" cy="6494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" name="Object 48">
            <a:extLst>
              <a:ext uri="{FF2B5EF4-FFF2-40B4-BE49-F238E27FC236}">
                <a16:creationId xmlns:a16="http://schemas.microsoft.com/office/drawing/2014/main" id="{97231020-DFE7-2F27-6D2E-F5C050E30A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865625"/>
              </p:ext>
            </p:extLst>
          </p:nvPr>
        </p:nvGraphicFramePr>
        <p:xfrm>
          <a:off x="2654300" y="3494088"/>
          <a:ext cx="100806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name="Equation" r:id="rId7" imgW="342720" imgH="203040" progId="Equation.DSMT4">
                  <p:embed/>
                </p:oleObj>
              </mc:Choice>
              <mc:Fallback>
                <p:oleObj name="Equation" r:id="rId7" imgW="342720" imgH="203040" progId="Equation.DSMT4">
                  <p:embed/>
                  <p:pic>
                    <p:nvPicPr>
                      <p:cNvPr id="48176" name="Object 48">
                        <a:extLst>
                          <a:ext uri="{FF2B5EF4-FFF2-40B4-BE49-F238E27FC236}">
                            <a16:creationId xmlns:a16="http://schemas.microsoft.com/office/drawing/2014/main" id="{4D0A7D5C-5C5F-231E-8D39-52394C8889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4300" y="3494088"/>
                        <a:ext cx="1008063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49">
            <a:extLst>
              <a:ext uri="{FF2B5EF4-FFF2-40B4-BE49-F238E27FC236}">
                <a16:creationId xmlns:a16="http://schemas.microsoft.com/office/drawing/2014/main" id="{E63AC09E-2065-EA02-D5D6-54CE52417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2736" y="5343796"/>
            <a:ext cx="26830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与正方向相同</a:t>
            </a:r>
            <a:endParaRPr lang="zh-CN" altLang="en-US" sz="2400" i="1" baseline="-250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1" name="Text Box 51">
            <a:extLst>
              <a:ext uri="{FF2B5EF4-FFF2-40B4-BE49-F238E27FC236}">
                <a16:creationId xmlns:a16="http://schemas.microsoft.com/office/drawing/2014/main" id="{FF898545-7799-BB2E-FEC1-F6427C713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840" y="5307769"/>
            <a:ext cx="17891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则 </a:t>
            </a:r>
            <a:r>
              <a:rPr lang="en-US" altLang="zh-CN" sz="2800" b="1" i="1" baseline="-250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&gt;0</a:t>
            </a:r>
          </a:p>
        </p:txBody>
      </p:sp>
      <p:graphicFrame>
        <p:nvGraphicFramePr>
          <p:cNvPr id="12" name="Object 52">
            <a:extLst>
              <a:ext uri="{FF2B5EF4-FFF2-40B4-BE49-F238E27FC236}">
                <a16:creationId xmlns:a16="http://schemas.microsoft.com/office/drawing/2014/main" id="{4ABF5F55-4265-20CE-5566-B19642351F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520662"/>
              </p:ext>
            </p:extLst>
          </p:nvPr>
        </p:nvGraphicFramePr>
        <p:xfrm>
          <a:off x="2504954" y="4159511"/>
          <a:ext cx="1327432" cy="1021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Equation" r:id="rId9" imgW="507960" imgH="393480" progId="Equation.DSMT4">
                  <p:embed/>
                </p:oleObj>
              </mc:Choice>
              <mc:Fallback>
                <p:oleObj name="Equation" r:id="rId9" imgW="507960" imgH="393480" progId="Equation.DSMT4">
                  <p:embed/>
                  <p:pic>
                    <p:nvPicPr>
                      <p:cNvPr id="48180" name="Object 52">
                        <a:extLst>
                          <a:ext uri="{FF2B5EF4-FFF2-40B4-BE49-F238E27FC236}">
                            <a16:creationId xmlns:a16="http://schemas.microsoft.com/office/drawing/2014/main" id="{16D13675-E9D0-A30A-446A-88CA4FFD24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4954" y="4159511"/>
                        <a:ext cx="1327432" cy="10213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组合 16">
            <a:extLst>
              <a:ext uri="{FF2B5EF4-FFF2-40B4-BE49-F238E27FC236}">
                <a16:creationId xmlns:a16="http://schemas.microsoft.com/office/drawing/2014/main" id="{BB1141AA-15DD-0FAC-F896-2AC478E3C656}"/>
              </a:ext>
            </a:extLst>
          </p:cNvPr>
          <p:cNvGrpSpPr/>
          <p:nvPr/>
        </p:nvGrpSpPr>
        <p:grpSpPr>
          <a:xfrm>
            <a:off x="770477" y="1240205"/>
            <a:ext cx="2952750" cy="2337692"/>
            <a:chOff x="885566" y="1518615"/>
            <a:chExt cx="2952750" cy="2337692"/>
          </a:xfrm>
        </p:grpSpPr>
        <p:sp>
          <p:nvSpPr>
            <p:cNvPr id="18" name="Arc 6">
              <a:extLst>
                <a:ext uri="{FF2B5EF4-FFF2-40B4-BE49-F238E27FC236}">
                  <a16:creationId xmlns:a16="http://schemas.microsoft.com/office/drawing/2014/main" id="{383DB1C6-4092-DF79-EA06-8782A0AC21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7844" y="1854966"/>
              <a:ext cx="860472" cy="77847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" name="Object 11">
              <a:extLst>
                <a:ext uri="{FF2B5EF4-FFF2-40B4-BE49-F238E27FC236}">
                  <a16:creationId xmlns:a16="http://schemas.microsoft.com/office/drawing/2014/main" id="{EDDFEFEC-2A29-993E-C35A-4A27FB40699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9797568"/>
                </p:ext>
              </p:extLst>
            </p:nvPr>
          </p:nvGraphicFramePr>
          <p:xfrm>
            <a:off x="885566" y="1941698"/>
            <a:ext cx="624866" cy="5775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0" name="公式" r:id="rId11" imgW="164957" imgH="190335" progId="Equation.3">
                    <p:embed/>
                  </p:oleObj>
                </mc:Choice>
                <mc:Fallback>
                  <p:oleObj name="公式" r:id="rId11" imgW="164957" imgH="190335" progId="Equation.3">
                    <p:embed/>
                    <p:pic>
                      <p:nvPicPr>
                        <p:cNvPr id="31771" name="Object 11">
                          <a:extLst>
                            <a:ext uri="{FF2B5EF4-FFF2-40B4-BE49-F238E27FC236}">
                              <a16:creationId xmlns:a16="http://schemas.microsoft.com/office/drawing/2014/main" id="{3FB29042-4EF8-BB75-BB4F-18E266630EC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5566" y="1941698"/>
                          <a:ext cx="624866" cy="5775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Oval 4">
              <a:extLst>
                <a:ext uri="{FF2B5EF4-FFF2-40B4-BE49-F238E27FC236}">
                  <a16:creationId xmlns:a16="http://schemas.microsoft.com/office/drawing/2014/main" id="{74D8F6EC-09DC-A8FE-0083-6D41DE2F2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3725" y="2172277"/>
              <a:ext cx="2089717" cy="973087"/>
            </a:xfrm>
            <a:prstGeom prst="ellipse">
              <a:avLst/>
            </a:prstGeom>
            <a:noFill/>
            <a:ln w="38100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1" name="Arc 5">
              <a:extLst>
                <a:ext uri="{FF2B5EF4-FFF2-40B4-BE49-F238E27FC236}">
                  <a16:creationId xmlns:a16="http://schemas.microsoft.com/office/drawing/2014/main" id="{6A986343-7DA7-522D-DB06-8F4360F2A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5926" y="1907851"/>
              <a:ext cx="860472" cy="77847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Arc 8">
              <a:extLst>
                <a:ext uri="{FF2B5EF4-FFF2-40B4-BE49-F238E27FC236}">
                  <a16:creationId xmlns:a16="http://schemas.microsoft.com/office/drawing/2014/main" id="{D3E0F2E8-C9A2-5475-8EEE-D0E49F3FD3D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054672" y="3092479"/>
              <a:ext cx="614623" cy="38923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triangle" w="lg" len="lg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dirty="0"/>
            </a:p>
          </p:txBody>
        </p:sp>
        <p:sp>
          <p:nvSpPr>
            <p:cNvPr id="23" name="Arc 9">
              <a:extLst>
                <a:ext uri="{FF2B5EF4-FFF2-40B4-BE49-F238E27FC236}">
                  <a16:creationId xmlns:a16="http://schemas.microsoft.com/office/drawing/2014/main" id="{922FD6CF-3E7A-0314-DCC1-D3369D07CF88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1410557" y="3079787"/>
              <a:ext cx="614623" cy="38923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triangle" w="lg" len="lg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Arc 5">
              <a:extLst>
                <a:ext uri="{FF2B5EF4-FFF2-40B4-BE49-F238E27FC236}">
                  <a16:creationId xmlns:a16="http://schemas.microsoft.com/office/drawing/2014/main" id="{EB4D32BF-CDDC-9C92-0C98-2E2BC84D2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3725" y="1580314"/>
              <a:ext cx="767350" cy="108057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Arc 9">
              <a:extLst>
                <a:ext uri="{FF2B5EF4-FFF2-40B4-BE49-F238E27FC236}">
                  <a16:creationId xmlns:a16="http://schemas.microsoft.com/office/drawing/2014/main" id="{BAB43040-8037-0E0E-8DC8-474D0D4917CF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1656485" y="3149480"/>
              <a:ext cx="614623" cy="7068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triangle" w="lg" len="lg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Arc 6">
              <a:extLst>
                <a:ext uri="{FF2B5EF4-FFF2-40B4-BE49-F238E27FC236}">
                  <a16:creationId xmlns:a16="http://schemas.microsoft.com/office/drawing/2014/main" id="{164FBA3D-2AA9-1A33-CFC5-721CD3B357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5992" y="1518615"/>
              <a:ext cx="860472" cy="108059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Arc 8">
              <a:extLst>
                <a:ext uri="{FF2B5EF4-FFF2-40B4-BE49-F238E27FC236}">
                  <a16:creationId xmlns:a16="http://schemas.microsoft.com/office/drawing/2014/main" id="{8606141D-8BE2-0DA1-0A42-059166D304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747359" y="3153958"/>
              <a:ext cx="614623" cy="64087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triangle" w="lg" len="lg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8D5A617-817C-E0B8-F48E-F5B82CC23553}"/>
              </a:ext>
            </a:extLst>
          </p:cNvPr>
          <p:cNvGrpSpPr/>
          <p:nvPr/>
        </p:nvGrpSpPr>
        <p:grpSpPr>
          <a:xfrm>
            <a:off x="4860032" y="1124744"/>
            <a:ext cx="2952750" cy="2482641"/>
            <a:chOff x="4975121" y="1403154"/>
            <a:chExt cx="2952750" cy="2482641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EE44E83-8F55-26C7-274C-C61108E4430E}"/>
                </a:ext>
              </a:extLst>
            </p:cNvPr>
            <p:cNvGrpSpPr/>
            <p:nvPr/>
          </p:nvGrpSpPr>
          <p:grpSpPr>
            <a:xfrm>
              <a:off x="6266756" y="1403154"/>
              <a:ext cx="1034615" cy="1795980"/>
              <a:chOff x="2247980" y="1374769"/>
              <a:chExt cx="1034615" cy="1795980"/>
            </a:xfrm>
          </p:grpSpPr>
          <p:sp>
            <p:nvSpPr>
              <p:cNvPr id="41" name="Line 7">
                <a:extLst>
                  <a:ext uri="{FF2B5EF4-FFF2-40B4-BE49-F238E27FC236}">
                    <a16:creationId xmlns:a16="http://schemas.microsoft.com/office/drawing/2014/main" id="{A93F0F39-B233-B2DE-D986-BA69886CF9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26997" y="1421308"/>
                <a:ext cx="0" cy="1167704"/>
              </a:xfrm>
              <a:prstGeom prst="line">
                <a:avLst/>
              </a:prstGeom>
              <a:noFill/>
              <a:ln w="38100">
                <a:solidFill>
                  <a:srgbClr val="D60093"/>
                </a:solidFill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Arc 10">
                <a:extLst>
                  <a:ext uri="{FF2B5EF4-FFF2-40B4-BE49-F238E27FC236}">
                    <a16:creationId xmlns:a16="http://schemas.microsoft.com/office/drawing/2014/main" id="{CF88BBA0-6C44-F848-BA24-1F57FF4E77B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626997" y="2718052"/>
                <a:ext cx="614623" cy="2919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D60093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43" name="Object 12">
                <a:extLst>
                  <a:ext uri="{FF2B5EF4-FFF2-40B4-BE49-F238E27FC236}">
                    <a16:creationId xmlns:a16="http://schemas.microsoft.com/office/drawing/2014/main" id="{7816A289-18E7-E72C-45EE-A28F99FC37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3169999"/>
                  </p:ext>
                </p:extLst>
              </p:nvPr>
            </p:nvGraphicFramePr>
            <p:xfrm>
              <a:off x="2747361" y="1374769"/>
              <a:ext cx="535234" cy="5415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51" name="公式" r:id="rId3" imgW="139579" imgH="177646" progId="Equation.3">
                      <p:embed/>
                    </p:oleObj>
                  </mc:Choice>
                  <mc:Fallback>
                    <p:oleObj name="公式" r:id="rId3" imgW="139579" imgH="177646" progId="Equation.3">
                      <p:embed/>
                      <p:pic>
                        <p:nvPicPr>
                          <p:cNvPr id="26" name="Object 12">
                            <a:extLst>
                              <a:ext uri="{FF2B5EF4-FFF2-40B4-BE49-F238E27FC236}">
                                <a16:creationId xmlns:a16="http://schemas.microsoft.com/office/drawing/2014/main" id="{D44CD09E-A3AF-EC9F-8970-1E4C745D02A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47361" y="1374769"/>
                            <a:ext cx="535234" cy="5415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14">
                <a:extLst>
                  <a:ext uri="{FF2B5EF4-FFF2-40B4-BE49-F238E27FC236}">
                    <a16:creationId xmlns:a16="http://schemas.microsoft.com/office/drawing/2014/main" id="{BC3CCE13-21D4-3580-2337-956A36C94D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2496132"/>
                  </p:ext>
                </p:extLst>
              </p:nvPr>
            </p:nvGraphicFramePr>
            <p:xfrm>
              <a:off x="2247980" y="2521319"/>
              <a:ext cx="432797" cy="6494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52" name="公式" r:id="rId5" imgW="164885" imgH="215619" progId="Equation.3">
                      <p:embed/>
                    </p:oleObj>
                  </mc:Choice>
                  <mc:Fallback>
                    <p:oleObj name="公式" r:id="rId5" imgW="164885" imgH="215619" progId="Equation.3">
                      <p:embed/>
                      <p:pic>
                        <p:nvPicPr>
                          <p:cNvPr id="27" name="Object 14">
                            <a:extLst>
                              <a:ext uri="{FF2B5EF4-FFF2-40B4-BE49-F238E27FC236}">
                                <a16:creationId xmlns:a16="http://schemas.microsoft.com/office/drawing/2014/main" id="{352F8FCC-EBD6-D6A5-36AD-24FA519C1F4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47980" y="2521319"/>
                            <a:ext cx="432797" cy="64943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77B18A5-A485-912E-4F00-343D8862D9A3}"/>
                </a:ext>
              </a:extLst>
            </p:cNvPr>
            <p:cNvGrpSpPr/>
            <p:nvPr/>
          </p:nvGrpSpPr>
          <p:grpSpPr>
            <a:xfrm>
              <a:off x="4975121" y="1548103"/>
              <a:ext cx="2952750" cy="2337692"/>
              <a:chOff x="885566" y="1518615"/>
              <a:chExt cx="2952750" cy="2337692"/>
            </a:xfrm>
          </p:grpSpPr>
          <p:sp>
            <p:nvSpPr>
              <p:cNvPr id="31" name="Arc 6">
                <a:extLst>
                  <a:ext uri="{FF2B5EF4-FFF2-40B4-BE49-F238E27FC236}">
                    <a16:creationId xmlns:a16="http://schemas.microsoft.com/office/drawing/2014/main" id="{9BDCDF79-ADE6-647A-A6A6-103B406F26E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7844" y="1854966"/>
                <a:ext cx="860472" cy="77847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non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2" name="Object 11">
                <a:extLst>
                  <a:ext uri="{FF2B5EF4-FFF2-40B4-BE49-F238E27FC236}">
                    <a16:creationId xmlns:a16="http://schemas.microsoft.com/office/drawing/2014/main" id="{45F3A2B6-D403-0230-E026-93DD321A7B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9105212"/>
                  </p:ext>
                </p:extLst>
              </p:nvPr>
            </p:nvGraphicFramePr>
            <p:xfrm>
              <a:off x="885566" y="1941698"/>
              <a:ext cx="624866" cy="5775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53" name="公式" r:id="rId11" imgW="164957" imgH="190335" progId="Equation.3">
                      <p:embed/>
                    </p:oleObj>
                  </mc:Choice>
                  <mc:Fallback>
                    <p:oleObj name="公式" r:id="rId11" imgW="164957" imgH="190335" progId="Equation.3">
                      <p:embed/>
                      <p:pic>
                        <p:nvPicPr>
                          <p:cNvPr id="30" name="Object 11">
                            <a:extLst>
                              <a:ext uri="{FF2B5EF4-FFF2-40B4-BE49-F238E27FC236}">
                                <a16:creationId xmlns:a16="http://schemas.microsoft.com/office/drawing/2014/main" id="{ACE94787-3EEE-6E2C-C3C9-D9B2CE569A9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85566" y="1941698"/>
                            <a:ext cx="624866" cy="5775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3" name="Oval 4">
                <a:extLst>
                  <a:ext uri="{FF2B5EF4-FFF2-40B4-BE49-F238E27FC236}">
                    <a16:creationId xmlns:a16="http://schemas.microsoft.com/office/drawing/2014/main" id="{01973DDA-E48F-B788-45CD-AD91ABEF39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3725" y="2172277"/>
                <a:ext cx="2089717" cy="973087"/>
              </a:xfrm>
              <a:prstGeom prst="ellipse">
                <a:avLst/>
              </a:prstGeom>
              <a:noFill/>
              <a:ln w="38100">
                <a:solidFill>
                  <a:srgbClr val="0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4" name="Arc 5">
                <a:extLst>
                  <a:ext uri="{FF2B5EF4-FFF2-40B4-BE49-F238E27FC236}">
                    <a16:creationId xmlns:a16="http://schemas.microsoft.com/office/drawing/2014/main" id="{D344B18F-EA6B-5EE6-3F39-F93248A83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5926" y="1907851"/>
                <a:ext cx="860472" cy="77847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non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Arc 8">
                <a:extLst>
                  <a:ext uri="{FF2B5EF4-FFF2-40B4-BE49-F238E27FC236}">
                    <a16:creationId xmlns:a16="http://schemas.microsoft.com/office/drawing/2014/main" id="{846EF1CC-21F6-11C0-F892-9DF6F85EF7C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054672" y="3092479"/>
                <a:ext cx="614623" cy="38923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triangl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Arc 9">
                <a:extLst>
                  <a:ext uri="{FF2B5EF4-FFF2-40B4-BE49-F238E27FC236}">
                    <a16:creationId xmlns:a16="http://schemas.microsoft.com/office/drawing/2014/main" id="{7A503C78-AADD-93B1-A6E2-D28CA415645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1410557" y="3079787"/>
                <a:ext cx="614623" cy="38923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triangl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/>
              </a:p>
            </p:txBody>
          </p:sp>
          <p:sp>
            <p:nvSpPr>
              <p:cNvPr id="37" name="Arc 5">
                <a:extLst>
                  <a:ext uri="{FF2B5EF4-FFF2-40B4-BE49-F238E27FC236}">
                    <a16:creationId xmlns:a16="http://schemas.microsoft.com/office/drawing/2014/main" id="{C6755CE0-F850-347A-322E-0EA9DFF0A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3725" y="1580314"/>
                <a:ext cx="767350" cy="108057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non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" name="Arc 9">
                <a:extLst>
                  <a:ext uri="{FF2B5EF4-FFF2-40B4-BE49-F238E27FC236}">
                    <a16:creationId xmlns:a16="http://schemas.microsoft.com/office/drawing/2014/main" id="{97CE4D29-4E51-4216-D69D-A68B800EDC6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1656485" y="3149480"/>
                <a:ext cx="614623" cy="7068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triangl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" name="Arc 6">
                <a:extLst>
                  <a:ext uri="{FF2B5EF4-FFF2-40B4-BE49-F238E27FC236}">
                    <a16:creationId xmlns:a16="http://schemas.microsoft.com/office/drawing/2014/main" id="{FCDEC1D5-C576-234B-6D18-E61780F7915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45992" y="1518615"/>
                <a:ext cx="860472" cy="108059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non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" name="Arc 8">
                <a:extLst>
                  <a:ext uri="{FF2B5EF4-FFF2-40B4-BE49-F238E27FC236}">
                    <a16:creationId xmlns:a16="http://schemas.microsoft.com/office/drawing/2014/main" id="{639EB4CA-4D62-D51F-4ECE-4BBFDCD3976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747359" y="3153958"/>
                <a:ext cx="614623" cy="64087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triangl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650A5308-99E9-BEBE-886C-B88BB140C9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794002"/>
              </p:ext>
            </p:extLst>
          </p:nvPr>
        </p:nvGraphicFramePr>
        <p:xfrm>
          <a:off x="7441783" y="3534310"/>
          <a:ext cx="860472" cy="509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name="Equation" r:id="rId13" imgW="342720" imgH="203040" progId="Equation.DSMT4">
                  <p:embed/>
                </p:oleObj>
              </mc:Choice>
              <mc:Fallback>
                <p:oleObj name="Equation" r:id="rId13" imgW="342720" imgH="203040" progId="Equation.DSMT4">
                  <p:embed/>
                  <p:pic>
                    <p:nvPicPr>
                      <p:cNvPr id="44" name="对象 43">
                        <a:extLst>
                          <a:ext uri="{FF2B5EF4-FFF2-40B4-BE49-F238E27FC236}">
                            <a16:creationId xmlns:a16="http://schemas.microsoft.com/office/drawing/2014/main" id="{BF0D4B7D-588E-954F-F09C-50B7FB985E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441783" y="3534310"/>
                        <a:ext cx="860472" cy="509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" name="组合 51">
            <a:extLst>
              <a:ext uri="{FF2B5EF4-FFF2-40B4-BE49-F238E27FC236}">
                <a16:creationId xmlns:a16="http://schemas.microsoft.com/office/drawing/2014/main" id="{5C690DAB-712D-10F6-05F0-53B8FB9E4A59}"/>
              </a:ext>
            </a:extLst>
          </p:cNvPr>
          <p:cNvGrpSpPr/>
          <p:nvPr/>
        </p:nvGrpSpPr>
        <p:grpSpPr>
          <a:xfrm>
            <a:off x="613127" y="4351675"/>
            <a:ext cx="1789112" cy="623839"/>
            <a:chOff x="613127" y="4351675"/>
            <a:chExt cx="1789112" cy="623839"/>
          </a:xfrm>
        </p:grpSpPr>
        <p:sp>
          <p:nvSpPr>
            <p:cNvPr id="10" name="Text Box 50">
              <a:extLst>
                <a:ext uri="{FF2B5EF4-FFF2-40B4-BE49-F238E27FC236}">
                  <a16:creationId xmlns:a16="http://schemas.microsoft.com/office/drawing/2014/main" id="{FD128A1F-9592-3FDA-EE08-97065FA318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127" y="4362015"/>
              <a:ext cx="178911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若  增加</a:t>
              </a:r>
              <a:r>
                <a:rPr lang="en-US" altLang="zh-CN" sz="2800" b="1" dirty="0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,</a:t>
              </a:r>
              <a:endPara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46" name="对象 45">
              <a:extLst>
                <a:ext uri="{FF2B5EF4-FFF2-40B4-BE49-F238E27FC236}">
                  <a16:creationId xmlns:a16="http://schemas.microsoft.com/office/drawing/2014/main" id="{896E60CB-8D75-CD45-063B-3C26C5F210D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0001959"/>
                </p:ext>
              </p:extLst>
            </p:nvPr>
          </p:nvGraphicFramePr>
          <p:xfrm>
            <a:off x="1002254" y="4351675"/>
            <a:ext cx="530264" cy="6238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5" name="Equation" r:id="rId15" imgW="215640" imgH="253800" progId="Equation.DSMT4">
                    <p:embed/>
                  </p:oleObj>
                </mc:Choice>
                <mc:Fallback>
                  <p:oleObj name="Equation" r:id="rId15" imgW="215640" imgH="253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002254" y="4351675"/>
                          <a:ext cx="530264" cy="62383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" name="Text Box 49">
            <a:extLst>
              <a:ext uri="{FF2B5EF4-FFF2-40B4-BE49-F238E27FC236}">
                <a16:creationId xmlns:a16="http://schemas.microsoft.com/office/drawing/2014/main" id="{E97760DA-D9CF-AEF8-F894-3A70F60FC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0459" y="5281623"/>
            <a:ext cx="26830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与正方向相反</a:t>
            </a:r>
            <a:endParaRPr lang="zh-CN" altLang="en-US" sz="2400" i="1" baseline="-2500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49" name="Text Box 51">
            <a:extLst>
              <a:ext uri="{FF2B5EF4-FFF2-40B4-BE49-F238E27FC236}">
                <a16:creationId xmlns:a16="http://schemas.microsoft.com/office/drawing/2014/main" id="{687DE996-7386-7843-E338-D3A042D14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4563" y="5245596"/>
            <a:ext cx="17891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则 </a:t>
            </a:r>
            <a:r>
              <a:rPr lang="en-US" altLang="zh-CN" sz="2800" b="1" i="1" baseline="-250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&lt;0</a:t>
            </a:r>
          </a:p>
        </p:txBody>
      </p:sp>
      <p:graphicFrame>
        <p:nvGraphicFramePr>
          <p:cNvPr id="50" name="Object 52">
            <a:extLst>
              <a:ext uri="{FF2B5EF4-FFF2-40B4-BE49-F238E27FC236}">
                <a16:creationId xmlns:a16="http://schemas.microsoft.com/office/drawing/2014/main" id="{8432803C-7DC4-500C-F098-7E363C3EB6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856285"/>
              </p:ext>
            </p:extLst>
          </p:nvPr>
        </p:nvGraphicFramePr>
        <p:xfrm>
          <a:off x="6692677" y="4097338"/>
          <a:ext cx="1327432" cy="1021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name="Equation" r:id="rId17" imgW="507960" imgH="393480" progId="Equation.DSMT4">
                  <p:embed/>
                </p:oleObj>
              </mc:Choice>
              <mc:Fallback>
                <p:oleObj name="Equation" r:id="rId17" imgW="507960" imgH="393480" progId="Equation.DSMT4">
                  <p:embed/>
                  <p:pic>
                    <p:nvPicPr>
                      <p:cNvPr id="12" name="Object 52">
                        <a:extLst>
                          <a:ext uri="{FF2B5EF4-FFF2-40B4-BE49-F238E27FC236}">
                            <a16:creationId xmlns:a16="http://schemas.microsoft.com/office/drawing/2014/main" id="{4ABF5F55-4265-20CE-5566-B19642351F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2677" y="4097338"/>
                        <a:ext cx="1327432" cy="10213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组合 52">
            <a:extLst>
              <a:ext uri="{FF2B5EF4-FFF2-40B4-BE49-F238E27FC236}">
                <a16:creationId xmlns:a16="http://schemas.microsoft.com/office/drawing/2014/main" id="{485411D0-D397-B029-54B0-DE4F0A03801F}"/>
              </a:ext>
            </a:extLst>
          </p:cNvPr>
          <p:cNvGrpSpPr/>
          <p:nvPr/>
        </p:nvGrpSpPr>
        <p:grpSpPr>
          <a:xfrm>
            <a:off x="4800850" y="4289502"/>
            <a:ext cx="1789112" cy="623839"/>
            <a:chOff x="4800850" y="4289502"/>
            <a:chExt cx="1789112" cy="623839"/>
          </a:xfrm>
        </p:grpSpPr>
        <p:sp>
          <p:nvSpPr>
            <p:cNvPr id="48" name="Text Box 50">
              <a:extLst>
                <a:ext uri="{FF2B5EF4-FFF2-40B4-BE49-F238E27FC236}">
                  <a16:creationId xmlns:a16="http://schemas.microsoft.com/office/drawing/2014/main" id="{32838A11-5075-FBD6-05E4-94161995D0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850" y="4299842"/>
              <a:ext cx="178911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若  减小</a:t>
              </a:r>
              <a:r>
                <a:rPr lang="en-US" altLang="zh-CN" sz="2800" b="1" dirty="0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,</a:t>
              </a:r>
              <a:endPara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51" name="对象 50">
              <a:extLst>
                <a:ext uri="{FF2B5EF4-FFF2-40B4-BE49-F238E27FC236}">
                  <a16:creationId xmlns:a16="http://schemas.microsoft.com/office/drawing/2014/main" id="{15452DA8-B59B-59E1-E320-9F5DB1A37DF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22932715"/>
                </p:ext>
              </p:extLst>
            </p:nvPr>
          </p:nvGraphicFramePr>
          <p:xfrm>
            <a:off x="5189977" y="4289502"/>
            <a:ext cx="530264" cy="6238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7" name="Equation" r:id="rId19" imgW="215640" imgH="253800" progId="Equation.DSMT4">
                    <p:embed/>
                  </p:oleObj>
                </mc:Choice>
                <mc:Fallback>
                  <p:oleObj name="Equation" r:id="rId19" imgW="215640" imgH="253800" progId="Equation.DSMT4">
                    <p:embed/>
                    <p:pic>
                      <p:nvPicPr>
                        <p:cNvPr id="46" name="对象 45">
                          <a:extLst>
                            <a:ext uri="{FF2B5EF4-FFF2-40B4-BE49-F238E27FC236}">
                              <a16:creationId xmlns:a16="http://schemas.microsoft.com/office/drawing/2014/main" id="{896E60CB-8D75-CD45-063B-3C26C5F210D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189977" y="4289502"/>
                          <a:ext cx="530264" cy="62383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3DBC90-B090-4E1D-B61C-DB632535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0A16A4-F36F-4ECD-A985-5FF5E87E8BC6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395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0" grpId="0"/>
      <p:bldP spid="47" grpId="0"/>
      <p:bldP spid="49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7253B9BC-E13A-40EC-AFE6-8852FEE41E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133537"/>
            <a:ext cx="2160240" cy="646331"/>
          </a:xfrm>
        </p:spPr>
        <p:txBody>
          <a:bodyPr/>
          <a:lstStyle/>
          <a:p>
            <a:pPr algn="just" eaLnBrk="1" hangingPunct="1">
              <a:defRPr/>
            </a:pPr>
            <a:r>
              <a:rPr lang="zh-CN" altLang="en-US" sz="3600" b="1" dirty="0">
                <a:solidFill>
                  <a:srgbClr val="003300"/>
                </a:solidFill>
                <a:latin typeface="黑体" pitchFamily="49" charset="-122"/>
                <a:ea typeface="黑体" pitchFamily="49" charset="-122"/>
              </a:rPr>
              <a:t>楞次定律</a:t>
            </a:r>
            <a:r>
              <a:rPr lang="zh-CN" altLang="en-US" sz="3600" b="1" dirty="0">
                <a:solidFill>
                  <a:srgbClr val="66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2F89CE71-D14B-FED4-CCD5-50616C24F0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4320" y="2324100"/>
            <a:ext cx="8303840" cy="22098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闭合回路中感应电流的方向，总是使得感应电流所激发的磁场阻碍引起感应电流的磁通量的变化 。</a:t>
            </a:r>
          </a:p>
        </p:txBody>
      </p:sp>
      <p:pic>
        <p:nvPicPr>
          <p:cNvPr id="22532" name="Picture 4" descr="Ne308">
            <a:hlinkClick r:id="rId3" action="ppaction://hlinkfile"/>
            <a:extLst>
              <a:ext uri="{FF2B5EF4-FFF2-40B4-BE49-F238E27FC236}">
                <a16:creationId xmlns:a16="http://schemas.microsoft.com/office/drawing/2014/main" id="{AFA09C02-BA56-A0B8-ABDA-D6C500A5F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213" y="3421496"/>
            <a:ext cx="3917433" cy="2900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5">
            <a:extLst>
              <a:ext uri="{FF2B5EF4-FFF2-40B4-BE49-F238E27FC236}">
                <a16:creationId xmlns:a16="http://schemas.microsoft.com/office/drawing/2014/main" id="{DDBF77C0-25FB-36BB-4A5A-817006EDA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26" y="4840445"/>
            <a:ext cx="5477158" cy="1049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感应电流只有按照楞次定律所规定的方向流动才能符合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能量守恒定律</a:t>
            </a:r>
            <a:r>
              <a:rPr lang="zh-CN" altLang="en-US" sz="24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。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3AFF4E-7B54-413E-A3D3-E4F59EF83901}"/>
              </a:ext>
            </a:extLst>
          </p:cNvPr>
          <p:cNvSpPr txBox="1"/>
          <p:nvPr/>
        </p:nvSpPr>
        <p:spPr>
          <a:xfrm>
            <a:off x="174354" y="1068796"/>
            <a:ext cx="8623806" cy="277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1832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年，楞次在他的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论如何确定有电动力感应所引起的伽伐尼电流方向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一文中，提出了如下规律：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3EC4CD-148A-08D3-83AC-C6841040378D}"/>
              </a:ext>
            </a:extLst>
          </p:cNvPr>
          <p:cNvSpPr txBox="1"/>
          <p:nvPr/>
        </p:nvSpPr>
        <p:spPr>
          <a:xfrm>
            <a:off x="138654" y="3594218"/>
            <a:ext cx="5478375" cy="1113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000066"/>
                </a:solidFill>
                <a:latin typeface="黑体" pitchFamily="49" charset="-122"/>
                <a:ea typeface="黑体" pitchFamily="49" charset="-122"/>
              </a:rPr>
              <a:t> 等价表述：感应电流的效果总是反抗引起感应电流的原因。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D0AEC7-6353-893C-0E3A-4D87CDF13E69}"/>
              </a:ext>
            </a:extLst>
          </p:cNvPr>
          <p:cNvSpPr/>
          <p:nvPr/>
        </p:nvSpPr>
        <p:spPr bwMode="auto">
          <a:xfrm>
            <a:off x="355885" y="787182"/>
            <a:ext cx="1839851" cy="107731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CC53967-490F-44D2-8820-2A8C45FC8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B5BB4B-0769-4C04-B263-CBBFD4B8FD63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 bldLvl="5" autoUpdateAnimBg="0"/>
      <p:bldP spid="6" grpId="0" autoUpdateAnimBg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F318DEB-889C-0261-FB19-DDC08D1C9D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67744" y="2782887"/>
            <a:ext cx="5563739" cy="64611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6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49" charset="-122"/>
                <a:ea typeface="黑体" pitchFamily="49" charset="-122"/>
              </a:rPr>
              <a:t>电磁感应现象的应用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E78BAF-3971-0858-F290-123EDB000295}"/>
              </a:ext>
            </a:extLst>
          </p:cNvPr>
          <p:cNvSpPr txBox="1"/>
          <p:nvPr/>
        </p:nvSpPr>
        <p:spPr>
          <a:xfrm>
            <a:off x="3995936" y="364502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涡流与趋肤效应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6C13EA-882F-4FBF-BCDE-B697FDFD7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B5BB4B-0769-4C04-B263-CBBFD4B8FD63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1668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92CCF2DD-B004-FA49-C5FB-4A1FE645B5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74158"/>
            <a:ext cx="6481763" cy="707886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涡电流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D1985802-015F-CA10-B59A-FDE0575F27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8914" y="882044"/>
            <a:ext cx="8390706" cy="3957637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600" b="1" dirty="0">
                <a:solidFill>
                  <a:srgbClr val="00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处于变化的磁场中的螺绕环能够产生感应电流。</a:t>
            </a:r>
            <a:endParaRPr lang="en-US" altLang="zh-CN" sz="2600" b="1" dirty="0">
              <a:solidFill>
                <a:srgbClr val="0033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600" b="1" dirty="0">
                <a:solidFill>
                  <a:srgbClr val="00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大块金属处于变化磁场中或在磁场中运动时，其中产生的感应电流呈涡旋状</a:t>
            </a:r>
            <a:r>
              <a:rPr lang="en-US" altLang="zh-CN" sz="2600" b="1" dirty="0">
                <a:solidFill>
                  <a:srgbClr val="00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600" b="1" dirty="0">
                <a:solidFill>
                  <a:srgbClr val="00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涡电流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600" b="1" dirty="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大块金属电阻小，涡电流大，释放大量热量。</a:t>
            </a:r>
          </a:p>
        </p:txBody>
      </p:sp>
      <p:pic>
        <p:nvPicPr>
          <p:cNvPr id="25604" name="Picture 4" descr="Ne309">
            <a:extLst>
              <a:ext uri="{FF2B5EF4-FFF2-40B4-BE49-F238E27FC236}">
                <a16:creationId xmlns:a16="http://schemas.microsoft.com/office/drawing/2014/main" id="{D3CBAFEA-F10E-DF2B-B431-25DE5F1D9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5" y="3431902"/>
            <a:ext cx="2383218" cy="325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 descr="Ne310">
            <a:extLst>
              <a:ext uri="{FF2B5EF4-FFF2-40B4-BE49-F238E27FC236}">
                <a16:creationId xmlns:a16="http://schemas.microsoft.com/office/drawing/2014/main" id="{3FF67000-5470-86E8-203C-D5F90E9AB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532" y="3617679"/>
            <a:ext cx="2744787" cy="221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 Box 6">
            <a:extLst>
              <a:ext uri="{FF2B5EF4-FFF2-40B4-BE49-F238E27FC236}">
                <a16:creationId xmlns:a16="http://schemas.microsoft.com/office/drawing/2014/main" id="{A87E8670-C241-F5B1-6C57-2ECF45F0E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225" y="5995988"/>
            <a:ext cx="2514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高频感应加热</a:t>
            </a:r>
          </a:p>
        </p:txBody>
      </p:sp>
      <p:pic>
        <p:nvPicPr>
          <p:cNvPr id="37896" name="Picture 2">
            <a:extLst>
              <a:ext uri="{FF2B5EF4-FFF2-40B4-BE49-F238E27FC236}">
                <a16:creationId xmlns:a16="http://schemas.microsoft.com/office/drawing/2014/main" id="{DC119ADB-397A-E263-AB73-914BC2B49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518" y="3617679"/>
            <a:ext cx="3621087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517CB56-79FA-C28E-03A9-9C54233AA7BE}"/>
              </a:ext>
            </a:extLst>
          </p:cNvPr>
          <p:cNvSpPr/>
          <p:nvPr/>
        </p:nvSpPr>
        <p:spPr bwMode="auto">
          <a:xfrm>
            <a:off x="395536" y="834613"/>
            <a:ext cx="1551819" cy="10800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54D9A8B-A47C-4057-94EE-C8146C5B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B5BB4B-0769-4C04-B263-CBBFD4B8FD63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 bldLvl="5" autoUpdateAnimBg="0"/>
      <p:bldP spid="25606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A82BF74-77C0-D9D4-C9AB-8AED938ADF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6352" y="324766"/>
            <a:ext cx="2179424" cy="646331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电磁阻尼</a:t>
            </a:r>
          </a:p>
        </p:txBody>
      </p:sp>
      <p:pic>
        <p:nvPicPr>
          <p:cNvPr id="5" name="Picture 5" descr="Ne312">
            <a:hlinkClick r:id="rId2" action="ppaction://hlinkfile"/>
            <a:extLst>
              <a:ext uri="{FF2B5EF4-FFF2-40B4-BE49-F238E27FC236}">
                <a16:creationId xmlns:a16="http://schemas.microsoft.com/office/drawing/2014/main" id="{D61CF204-9669-B7A6-7722-D65956AAB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692696"/>
            <a:ext cx="4173538" cy="5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8">
            <a:extLst>
              <a:ext uri="{FF2B5EF4-FFF2-40B4-BE49-F238E27FC236}">
                <a16:creationId xmlns:a16="http://schemas.microsoft.com/office/drawing/2014/main" id="{A40CDB85-9D6E-A362-67FA-61716557A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52" y="1442671"/>
            <a:ext cx="5112568" cy="63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003300"/>
                </a:solidFill>
                <a:latin typeface="黑体" pitchFamily="49" charset="-122"/>
                <a:ea typeface="黑体" pitchFamily="49" charset="-122"/>
              </a:rPr>
              <a:t>涡电流在磁场中所受到安培力</a:t>
            </a:r>
          </a:p>
        </p:txBody>
      </p:sp>
      <p:pic>
        <p:nvPicPr>
          <p:cNvPr id="2" name="图片 1" descr="1280px-Eddy_current_brake_diagram.svg">
            <a:extLst>
              <a:ext uri="{FF2B5EF4-FFF2-40B4-BE49-F238E27FC236}">
                <a16:creationId xmlns:a16="http://schemas.microsoft.com/office/drawing/2014/main" id="{2E918B1E-6A56-E687-2977-F2B9173CB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48983"/>
            <a:ext cx="4387200" cy="2959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9F17029-D0E0-7B89-92BF-87ED1F5C80FB}"/>
              </a:ext>
            </a:extLst>
          </p:cNvPr>
          <p:cNvSpPr/>
          <p:nvPr/>
        </p:nvSpPr>
        <p:spPr bwMode="auto">
          <a:xfrm>
            <a:off x="470470" y="987831"/>
            <a:ext cx="1797274" cy="10800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0B85C6-0554-4E9D-92C1-40E4A667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B5BB4B-0769-4C04-B263-CBBFD4B8FD63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229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6">
            <a:extLst>
              <a:ext uri="{FF2B5EF4-FFF2-40B4-BE49-F238E27FC236}">
                <a16:creationId xmlns:a16="http://schemas.microsoft.com/office/drawing/2014/main" id="{8D89D6FE-C669-855C-AD22-F76BE1EAC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65" y="262038"/>
            <a:ext cx="51847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抑制涡流损耗</a:t>
            </a:r>
          </a:p>
        </p:txBody>
      </p:sp>
      <p:sp>
        <p:nvSpPr>
          <p:cNvPr id="40967" name="Text Box 7">
            <a:extLst>
              <a:ext uri="{FF2B5EF4-FFF2-40B4-BE49-F238E27FC236}">
                <a16:creationId xmlns:a16="http://schemas.microsoft.com/office/drawing/2014/main" id="{43DE699D-E6AF-DC1A-B1D3-E3BAEAE52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3970952"/>
            <a:ext cx="8712968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将铁芯材材料做成多层结构（层与层之间绝缘）可以降低涡流损耗。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还可以采用增加材料的电阻率来抑制涡流损耗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比如铁氧体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0968" name="Picture 8">
            <a:extLst>
              <a:ext uri="{FF2B5EF4-FFF2-40B4-BE49-F238E27FC236}">
                <a16:creationId xmlns:a16="http://schemas.microsoft.com/office/drawing/2014/main" id="{087F18B3-42BB-34AF-D571-64C7314A1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84" y="1484784"/>
            <a:ext cx="2879725" cy="200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9" name="Picture 9">
            <a:extLst>
              <a:ext uri="{FF2B5EF4-FFF2-40B4-BE49-F238E27FC236}">
                <a16:creationId xmlns:a16="http://schemas.microsoft.com/office/drawing/2014/main" id="{601E4861-AC21-D7E0-7F61-E7F3F822B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33" y="1121245"/>
            <a:ext cx="2187575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0" name="Picture 10">
            <a:extLst>
              <a:ext uri="{FF2B5EF4-FFF2-40B4-BE49-F238E27FC236}">
                <a16:creationId xmlns:a16="http://schemas.microsoft.com/office/drawing/2014/main" id="{CE752273-FEF2-7E97-906B-181C7B617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748" y="1745698"/>
            <a:ext cx="3143250" cy="131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4AFA86B-3E8C-595F-D4E8-2F186F1FF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8161" y="3261990"/>
            <a:ext cx="2351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割断了大的涡流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E8A4193-CD22-75FA-15F1-9245BE05AC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63833" y="2824874"/>
            <a:ext cx="144016" cy="498606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7C97F31-B007-A3DC-EBFF-61BE43EABBEB}"/>
              </a:ext>
            </a:extLst>
          </p:cNvPr>
          <p:cNvGrpSpPr/>
          <p:nvPr/>
        </p:nvGrpSpPr>
        <p:grpSpPr>
          <a:xfrm>
            <a:off x="4091994" y="1956005"/>
            <a:ext cx="1307307" cy="1491920"/>
            <a:chOff x="4091994" y="1956005"/>
            <a:chExt cx="1307307" cy="1491920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11B737B3-B6FC-34D9-5D53-8299D8CD2D0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91994" y="2141215"/>
              <a:ext cx="18480" cy="1306710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/>
            </a:ln>
          </p:spPr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4932E1B4-7CD5-691A-1CE2-AC0C8A6A74A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91994" y="3186719"/>
              <a:ext cx="836709" cy="256744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/>
            </a:ln>
          </p:spPr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78176BC4-47A8-4BC6-03E5-80AFC99ACD7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49866" y="1956005"/>
              <a:ext cx="0" cy="1230714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/>
            </a:ln>
          </p:spPr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13289F53-83D8-EEEB-41CC-1F54CAEDD99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091994" y="1956005"/>
              <a:ext cx="857872" cy="185210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/>
            </a:ln>
          </p:spPr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95149049-D14C-A4BE-129D-115ECAA406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86424" y="1994034"/>
              <a:ext cx="454652" cy="9960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miter lim="800000"/>
              <a:headEnd type="triangle" w="med" len="med"/>
              <a:tailEnd type="none"/>
            </a:ln>
          </p:spPr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E06C880B-E5B0-1471-4276-59B39FD1D2D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234" y="2602174"/>
              <a:ext cx="0" cy="37636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miter lim="800000"/>
              <a:headEnd type="triangle" w="med" len="med"/>
              <a:tailEnd type="none"/>
            </a:ln>
          </p:spPr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AB862908-9BB2-D4A0-FBBC-98A8895EBBE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22710" y="3245727"/>
              <a:ext cx="318366" cy="10396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miter lim="800000"/>
              <a:headEnd type="triangle" w="med" len="med"/>
              <a:tailEnd type="none"/>
            </a:ln>
          </p:spPr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0CC7E1F4-85E2-BE51-B265-4ADB67A463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49866" y="2451145"/>
              <a:ext cx="634" cy="33610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miter lim="800000"/>
              <a:headEnd type="triangle" w="med" len="med"/>
              <a:tailEnd type="none"/>
            </a:ln>
          </p:spPr>
        </p:cxnSp>
        <p:graphicFrame>
          <p:nvGraphicFramePr>
            <p:cNvPr id="36" name="对象 35">
              <a:extLst>
                <a:ext uri="{FF2B5EF4-FFF2-40B4-BE49-F238E27FC236}">
                  <a16:creationId xmlns:a16="http://schemas.microsoft.com/office/drawing/2014/main" id="{9864BB6F-D1B0-390B-5B7B-8759EDF64CD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09348043"/>
                </p:ext>
              </p:extLst>
            </p:nvPr>
          </p:nvGraphicFramePr>
          <p:xfrm>
            <a:off x="4978837" y="2446389"/>
            <a:ext cx="420464" cy="5606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8" name="Equation" r:id="rId6" imgW="152280" imgH="203040" progId="Equation.DSMT4">
                    <p:embed/>
                  </p:oleObj>
                </mc:Choice>
                <mc:Fallback>
                  <p:oleObj name="Equation" r:id="rId6" imgW="15228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978837" y="2446389"/>
                          <a:ext cx="420464" cy="56061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125B708-CBCE-5E04-F1ED-FC5A6401B126}"/>
              </a:ext>
            </a:extLst>
          </p:cNvPr>
          <p:cNvGrpSpPr/>
          <p:nvPr/>
        </p:nvGrpSpPr>
        <p:grpSpPr>
          <a:xfrm>
            <a:off x="6088161" y="928737"/>
            <a:ext cx="1580183" cy="816961"/>
            <a:chOff x="6088161" y="928737"/>
            <a:chExt cx="1580183" cy="816961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4C70F839-0B4F-C0F5-C2C0-57DF24720A98}"/>
                </a:ext>
              </a:extLst>
            </p:cNvPr>
            <p:cNvGrpSpPr/>
            <p:nvPr/>
          </p:nvGrpSpPr>
          <p:grpSpPr>
            <a:xfrm>
              <a:off x="6088161" y="928737"/>
              <a:ext cx="1580183" cy="816961"/>
              <a:chOff x="6088161" y="928737"/>
              <a:chExt cx="1580183" cy="816961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A1DB86DB-5785-5C1D-C780-76224B44BE00}"/>
                  </a:ext>
                </a:extLst>
              </p:cNvPr>
              <p:cNvSpPr/>
              <p:nvPr/>
            </p:nvSpPr>
            <p:spPr bwMode="auto">
              <a:xfrm>
                <a:off x="6088161" y="928737"/>
                <a:ext cx="1580183" cy="816961"/>
              </a:xfrm>
              <a:prstGeom prst="rect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B7F0C294-2895-E1CE-E99F-6E3F729501D7}"/>
                  </a:ext>
                </a:extLst>
              </p:cNvPr>
              <p:cNvSpPr/>
              <p:nvPr/>
            </p:nvSpPr>
            <p:spPr bwMode="auto">
              <a:xfrm>
                <a:off x="6156176" y="1030685"/>
                <a:ext cx="1421701" cy="613065"/>
              </a:xfrm>
              <a:prstGeom prst="roundRect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0000CC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A8356284-0077-F27A-E0E6-E296C9AEA6B2}"/>
                  </a:ext>
                </a:extLst>
              </p:cNvPr>
              <p:cNvSpPr/>
              <p:nvPr/>
            </p:nvSpPr>
            <p:spPr bwMode="auto">
              <a:xfrm>
                <a:off x="6232375" y="1090732"/>
                <a:ext cx="1269301" cy="498606"/>
              </a:xfrm>
              <a:prstGeom prst="roundRect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0000CC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2E7846E6-EAF7-C649-5B4C-9B552570D204}"/>
                  </a:ext>
                </a:extLst>
              </p:cNvPr>
              <p:cNvSpPr/>
              <p:nvPr/>
            </p:nvSpPr>
            <p:spPr bwMode="auto">
              <a:xfrm>
                <a:off x="6319801" y="1165307"/>
                <a:ext cx="1116901" cy="343822"/>
              </a:xfrm>
              <a:prstGeom prst="roundRect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0000CC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6CBE232A-C35E-992B-DA91-7C0479BAE4A4}"/>
                  </a:ext>
                </a:extLst>
              </p:cNvPr>
              <p:cNvSpPr/>
              <p:nvPr/>
            </p:nvSpPr>
            <p:spPr bwMode="auto">
              <a:xfrm>
                <a:off x="6390487" y="1230531"/>
                <a:ext cx="953076" cy="229389"/>
              </a:xfrm>
              <a:prstGeom prst="roundRect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0000CC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A6ACE419-4F6D-77CB-5502-DC72659CAB22}"/>
                  </a:ext>
                </a:extLst>
              </p:cNvPr>
              <p:cNvSpPr/>
              <p:nvPr/>
            </p:nvSpPr>
            <p:spPr bwMode="auto">
              <a:xfrm>
                <a:off x="6453539" y="1273226"/>
                <a:ext cx="828000" cy="126000"/>
              </a:xfrm>
              <a:prstGeom prst="roundRect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0000CC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193296BA-6D0F-04BC-030C-5B41F0B3EBFB}"/>
                  </a:ext>
                </a:extLst>
              </p:cNvPr>
              <p:cNvSpPr/>
              <p:nvPr/>
            </p:nvSpPr>
            <p:spPr bwMode="auto">
              <a:xfrm>
                <a:off x="6507025" y="1317573"/>
                <a:ext cx="720000" cy="36000"/>
              </a:xfrm>
              <a:prstGeom prst="roundRect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0000CC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隶书" panose="02010509060101010101" pitchFamily="49" charset="-122"/>
                </a:endParaRPr>
              </a:p>
            </p:txBody>
          </p:sp>
        </p:grp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32437D1B-A644-7CAA-F894-9E74A30DDC73}"/>
                </a:ext>
              </a:extLst>
            </p:cNvPr>
            <p:cNvCxnSpPr/>
            <p:nvPr/>
          </p:nvCxnSpPr>
          <p:spPr bwMode="auto">
            <a:xfrm>
              <a:off x="6735841" y="1643750"/>
              <a:ext cx="284431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CC"/>
              </a:solidFill>
              <a:prstDash val="solid"/>
              <a:miter lim="800000"/>
              <a:headEnd type="none" w="med" len="med"/>
              <a:tailEnd type="triangle"/>
            </a:ln>
          </p:spPr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774515FB-C20B-3FF9-E7DB-546849017D79}"/>
                </a:ext>
              </a:extLst>
            </p:cNvPr>
            <p:cNvCxnSpPr/>
            <p:nvPr/>
          </p:nvCxnSpPr>
          <p:spPr bwMode="auto">
            <a:xfrm>
              <a:off x="6732240" y="1584785"/>
              <a:ext cx="284431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CC"/>
              </a:solidFill>
              <a:prstDash val="solid"/>
              <a:miter lim="800000"/>
              <a:headEnd type="none" w="med" len="med"/>
              <a:tailEnd type="triangle"/>
            </a:ln>
          </p:spPr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E17C11E9-8F7D-7C26-8037-DC253B9FDA90}"/>
                </a:ext>
              </a:extLst>
            </p:cNvPr>
            <p:cNvCxnSpPr/>
            <p:nvPr/>
          </p:nvCxnSpPr>
          <p:spPr bwMode="auto">
            <a:xfrm>
              <a:off x="6732240" y="1512777"/>
              <a:ext cx="284431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CC"/>
              </a:solidFill>
              <a:prstDash val="solid"/>
              <a:miter lim="800000"/>
              <a:headEnd type="none" w="med" len="med"/>
              <a:tailEnd type="triangle"/>
            </a:ln>
          </p:spPr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2AAF8926-566B-1002-E7F2-1EDE97E730EA}"/>
                </a:ext>
              </a:extLst>
            </p:cNvPr>
            <p:cNvCxnSpPr/>
            <p:nvPr/>
          </p:nvCxnSpPr>
          <p:spPr bwMode="auto">
            <a:xfrm>
              <a:off x="6735841" y="1462410"/>
              <a:ext cx="284431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CC"/>
              </a:solidFill>
              <a:prstDash val="solid"/>
              <a:miter lim="800000"/>
              <a:headEnd type="none" w="med" len="med"/>
              <a:tailEnd type="triangle"/>
            </a:ln>
          </p:spPr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C230A3D2-6891-066B-F39E-4433F50C07A7}"/>
                </a:ext>
              </a:extLst>
            </p:cNvPr>
            <p:cNvCxnSpPr/>
            <p:nvPr/>
          </p:nvCxnSpPr>
          <p:spPr bwMode="auto">
            <a:xfrm>
              <a:off x="6732240" y="1403445"/>
              <a:ext cx="284431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CC"/>
              </a:solidFill>
              <a:prstDash val="solid"/>
              <a:miter lim="800000"/>
              <a:headEnd type="none" w="med" len="med"/>
              <a:tailEnd type="triangle"/>
            </a:ln>
          </p:spPr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25AFB9D7-D67B-B08E-7691-2278D3DB1480}"/>
                </a:ext>
              </a:extLst>
            </p:cNvPr>
            <p:cNvCxnSpPr/>
            <p:nvPr/>
          </p:nvCxnSpPr>
          <p:spPr bwMode="auto">
            <a:xfrm>
              <a:off x="6732240" y="1353573"/>
              <a:ext cx="284431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CC"/>
              </a:solidFill>
              <a:prstDash val="solid"/>
              <a:miter lim="800000"/>
              <a:headEnd type="none" w="med" len="med"/>
              <a:tailEnd type="triangle"/>
            </a:ln>
          </p:spPr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D5C6E43-7672-7722-DD47-3E3932E9F8D2}"/>
              </a:ext>
            </a:extLst>
          </p:cNvPr>
          <p:cNvSpPr/>
          <p:nvPr/>
        </p:nvSpPr>
        <p:spPr bwMode="auto">
          <a:xfrm>
            <a:off x="470469" y="987830"/>
            <a:ext cx="2739463" cy="10800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51E7A4-D348-44B4-A4B7-39C49425F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0A16A4-F36F-4ECD-A985-5FF5E87E8BC6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7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96246A-AD3A-4587-7A80-9276609A8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053" y="171624"/>
            <a:ext cx="4104456" cy="55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90000"/>
              </a:lnSpc>
              <a:buNone/>
            </a:pPr>
            <a:r>
              <a:rPr lang="zh-CN" altLang="en-US" b="1" kern="0" dirty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电磁感应现象的发现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6004DA-0F83-222B-9E29-F7AF6378A05D}"/>
              </a:ext>
            </a:extLst>
          </p:cNvPr>
          <p:cNvSpPr/>
          <p:nvPr/>
        </p:nvSpPr>
        <p:spPr bwMode="auto">
          <a:xfrm>
            <a:off x="453649" y="728936"/>
            <a:ext cx="3744416" cy="144016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EFCB71-95D0-D043-5CED-B4DC988DBBA5}"/>
              </a:ext>
            </a:extLst>
          </p:cNvPr>
          <p:cNvSpPr txBox="1"/>
          <p:nvPr/>
        </p:nvSpPr>
        <p:spPr>
          <a:xfrm>
            <a:off x="225151" y="993472"/>
            <a:ext cx="5062466" cy="3329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1820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年，奥斯特发现电流产生磁场，建立了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磁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之间的联系。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磁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能否产生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1822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年，安培发现一个电流能够感应出另外一个电流，但未能足够重视。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1E706C0-E200-9CF5-D422-7F7138BD6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283" y="0"/>
            <a:ext cx="3991301" cy="458776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2961311-5CEB-49AF-85F2-9D9949B6FF50}"/>
              </a:ext>
            </a:extLst>
          </p:cNvPr>
          <p:cNvGrpSpPr/>
          <p:nvPr/>
        </p:nvGrpSpPr>
        <p:grpSpPr>
          <a:xfrm>
            <a:off x="26369" y="4283412"/>
            <a:ext cx="9317461" cy="2063723"/>
            <a:chOff x="125760" y="4661227"/>
            <a:chExt cx="9317461" cy="2063723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9310ACF-4068-3297-C3A1-A725733BD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60" y="4661227"/>
              <a:ext cx="8892480" cy="1570562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79C65FB-B55F-8DAA-5FB6-0CA986AB6A2A}"/>
                </a:ext>
              </a:extLst>
            </p:cNvPr>
            <p:cNvSpPr txBox="1"/>
            <p:nvPr/>
          </p:nvSpPr>
          <p:spPr>
            <a:xfrm>
              <a:off x="2044653" y="6263285"/>
              <a:ext cx="739856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0" i="1" dirty="0">
                  <a:solidFill>
                    <a:srgbClr val="1A1A1A"/>
                  </a:solidFill>
                  <a:effectLst/>
                  <a:latin typeface="Helvetica" panose="020B0604020202020204" pitchFamily="34" charset="0"/>
                </a:rPr>
                <a:t>American Journal of Physics</a:t>
              </a:r>
              <a:r>
                <a:rPr lang="en-US" altLang="zh-CN" b="0" i="0" dirty="0">
                  <a:solidFill>
                    <a:srgbClr val="1A1A1A"/>
                  </a:solidFill>
                  <a:effectLst/>
                  <a:latin typeface="Helvetica" panose="020B0604020202020204" pitchFamily="34" charset="0"/>
                </a:rPr>
                <a:t> 54, 306–311 (1986)</a:t>
              </a:r>
              <a:endParaRPr lang="zh-CN" altLang="en-US" dirty="0"/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4123676-E188-45C0-9CFF-AED856A16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B5BB4B-0769-4C04-B263-CBBFD4B8FD63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615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A1DE9C9-C1BA-789D-F712-C096C8A7A5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1004" y="364372"/>
            <a:ext cx="2448198" cy="646331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其它应用</a:t>
            </a:r>
            <a:r>
              <a:rPr lang="en-US" altLang="zh-CN" sz="3600" b="1" dirty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endParaRPr lang="zh-CN" altLang="en-US" sz="3600" b="1" dirty="0">
              <a:solidFill>
                <a:srgbClr val="00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7652" name="Picture 4" descr="Ne314">
            <a:extLst>
              <a:ext uri="{FF2B5EF4-FFF2-40B4-BE49-F238E27FC236}">
                <a16:creationId xmlns:a16="http://schemas.microsoft.com/office/drawing/2014/main" id="{C03342CA-4C57-A6E7-A551-1FE3AA085A49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3563" y="1357313"/>
            <a:ext cx="3184525" cy="4306887"/>
          </a:xfrm>
          <a:noFill/>
        </p:spPr>
      </p:pic>
      <p:pic>
        <p:nvPicPr>
          <p:cNvPr id="27653" name="Picture 5" descr="Ne313">
            <a:extLst>
              <a:ext uri="{FF2B5EF4-FFF2-40B4-BE49-F238E27FC236}">
                <a16:creationId xmlns:a16="http://schemas.microsoft.com/office/drawing/2014/main" id="{5DF4F862-1E7C-CC98-10E1-4976180BE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772816"/>
            <a:ext cx="3455988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Text Box 6">
            <a:extLst>
              <a:ext uri="{FF2B5EF4-FFF2-40B4-BE49-F238E27FC236}">
                <a16:creationId xmlns:a16="http://schemas.microsoft.com/office/drawing/2014/main" id="{323BE474-A8A0-0002-139E-9D84DFF32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38" y="4077072"/>
            <a:ext cx="2286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b="1" dirty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电磁驱动</a:t>
            </a:r>
          </a:p>
        </p:txBody>
      </p:sp>
      <p:sp>
        <p:nvSpPr>
          <p:cNvPr id="27655" name="Text Box 7">
            <a:extLst>
              <a:ext uri="{FF2B5EF4-FFF2-40B4-BE49-F238E27FC236}">
                <a16:creationId xmlns:a16="http://schemas.microsoft.com/office/drawing/2014/main" id="{EE62D666-7405-4106-B705-5B9E67C57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75" y="1556792"/>
            <a:ext cx="762000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49" charset="-122"/>
                <a:ea typeface="黑体" pitchFamily="49" charset="-122"/>
              </a:rPr>
              <a:t>转速计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F7E26E-D7F4-87E6-2270-99B1FEDB7313}"/>
              </a:ext>
            </a:extLst>
          </p:cNvPr>
          <p:cNvSpPr txBox="1"/>
          <p:nvPr/>
        </p:nvSpPr>
        <p:spPr>
          <a:xfrm>
            <a:off x="523875" y="5070054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来看看电磁驱动</a:t>
            </a:r>
            <a:r>
              <a:rPr lang="en-US" altLang="zh-CN" dirty="0">
                <a:hlinkClick r:id="rId4"/>
              </a:rPr>
              <a:t>_</a:t>
            </a:r>
            <a:r>
              <a:rPr lang="zh-CN" altLang="en-US" dirty="0">
                <a:hlinkClick r:id="rId4"/>
              </a:rPr>
              <a:t>哔哩哔哩</a:t>
            </a:r>
            <a:r>
              <a:rPr lang="en-US" altLang="zh-CN" dirty="0">
                <a:hlinkClick r:id="rId4"/>
              </a:rPr>
              <a:t>_</a:t>
            </a:r>
            <a:r>
              <a:rPr lang="en-US" altLang="zh-CN" dirty="0" err="1">
                <a:hlinkClick r:id="rId4"/>
              </a:rPr>
              <a:t>bilibili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35F496-F9C0-426E-9A65-B7F18ABF8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B5BB4B-0769-4C04-B263-CBBFD4B8FD63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4" grpId="0"/>
      <p:bldP spid="27655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>
            <a:extLst>
              <a:ext uri="{FF2B5EF4-FFF2-40B4-BE49-F238E27FC236}">
                <a16:creationId xmlns:a16="http://schemas.microsoft.com/office/drawing/2014/main" id="{6551EC7D-E835-2CC5-125D-2D159B8360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4313" y="1214438"/>
            <a:ext cx="5221783" cy="2643187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由于传输高频信号时有趋肤效应存在，电流分布在圆柱体表面 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例如一根半径</a:t>
            </a: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1.0cm 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的铜导线，其截面上的电流密度随频率变化的情况如图所示 </a:t>
            </a:r>
          </a:p>
        </p:txBody>
      </p:sp>
      <p:graphicFrame>
        <p:nvGraphicFramePr>
          <p:cNvPr id="40963" name="Object 2">
            <a:extLst>
              <a:ext uri="{FF2B5EF4-FFF2-40B4-BE49-F238E27FC236}">
                <a16:creationId xmlns:a16="http://schemas.microsoft.com/office/drawing/2014/main" id="{6E6A80CC-E42B-8EBE-A291-1C0D73CE0B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7800" y="1066800"/>
          <a:ext cx="3729038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r:id="rId3" imgW="3304762" imgH="3580952" progId="Paint.Picture">
                  <p:embed/>
                </p:oleObj>
              </mc:Choice>
              <mc:Fallback>
                <p:oleObj r:id="rId3" imgW="3304762" imgH="3580952" progId="Paint.Picture">
                  <p:embed/>
                  <p:pic>
                    <p:nvPicPr>
                      <p:cNvPr id="40963" name="Object 2">
                        <a:extLst>
                          <a:ext uri="{FF2B5EF4-FFF2-40B4-BE49-F238E27FC236}">
                            <a16:creationId xmlns:a16="http://schemas.microsoft.com/office/drawing/2014/main" id="{6E6A80CC-E42B-8EBE-A291-1C0D73CE0B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1066800"/>
                        <a:ext cx="3729038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4" name="Rectangle 7">
            <a:extLst>
              <a:ext uri="{FF2B5EF4-FFF2-40B4-BE49-F238E27FC236}">
                <a16:creationId xmlns:a16="http://schemas.microsoft.com/office/drawing/2014/main" id="{D2498082-208C-91F8-D617-3B941E1942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260350"/>
            <a:ext cx="8001000" cy="769938"/>
          </a:xfrm>
          <a:noFill/>
        </p:spPr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趋肤效应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34A890A-F9D4-19FE-E350-9A02F353086A}"/>
              </a:ext>
            </a:extLst>
          </p:cNvPr>
          <p:cNvSpPr/>
          <p:nvPr/>
        </p:nvSpPr>
        <p:spPr bwMode="auto">
          <a:xfrm>
            <a:off x="395536" y="976288"/>
            <a:ext cx="2229323" cy="10800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EEB20A-881E-4E28-B59F-61FF2F4A4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B5BB4B-0769-4C04-B263-CBBFD4B8FD63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3" name="Rectangle 3">
            <a:extLst>
              <a:ext uri="{FF2B5EF4-FFF2-40B4-BE49-F238E27FC236}">
                <a16:creationId xmlns:a16="http://schemas.microsoft.com/office/drawing/2014/main" id="{CC51F260-A7CF-A9F4-054B-A49E8266BC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896" y="2186584"/>
            <a:ext cx="5712740" cy="4800600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在一个周期内大部分时间里轴线附近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I’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方向相反 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而表面附近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I’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同向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所以轴线附近的电流被削弱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表面附近的电流被加强  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50BDE8F2-126D-50A3-E3F1-EDAC0631DE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7896" y="276790"/>
            <a:ext cx="5488240" cy="646331"/>
          </a:xfrm>
          <a:noFill/>
        </p:spPr>
        <p:txBody>
          <a:bodyPr/>
          <a:lstStyle/>
          <a:p>
            <a:pPr eaLnBrk="1" hangingPunct="1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趋肤效应的物理机制 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0A44517-73F8-95C3-3075-351C2B0A9B73}"/>
              </a:ext>
            </a:extLst>
          </p:cNvPr>
          <p:cNvGrpSpPr/>
          <p:nvPr/>
        </p:nvGrpSpPr>
        <p:grpSpPr>
          <a:xfrm>
            <a:off x="6396469" y="1599572"/>
            <a:ext cx="1904999" cy="3377209"/>
            <a:chOff x="6626299" y="1196752"/>
            <a:chExt cx="1904999" cy="3377209"/>
          </a:xfrm>
        </p:grpSpPr>
        <p:sp>
          <p:nvSpPr>
            <p:cNvPr id="3" name="圆柱体 2">
              <a:extLst>
                <a:ext uri="{FF2B5EF4-FFF2-40B4-BE49-F238E27FC236}">
                  <a16:creationId xmlns:a16="http://schemas.microsoft.com/office/drawing/2014/main" id="{24F9E2EB-D3C4-1024-9988-DDFC270AAE63}"/>
                </a:ext>
              </a:extLst>
            </p:cNvPr>
            <p:cNvSpPr/>
            <p:nvPr/>
          </p:nvSpPr>
          <p:spPr bwMode="auto">
            <a:xfrm>
              <a:off x="6626299" y="1196752"/>
              <a:ext cx="1904999" cy="3377209"/>
            </a:xfrm>
            <a:prstGeom prst="can">
              <a:avLst/>
            </a:prstGeom>
            <a:solidFill>
              <a:schemeClr val="accent3">
                <a:lumMod val="9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隶书" panose="02010509060101010101" pitchFamily="49" charset="-122"/>
              </a:endParaRPr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E4AA6736-E765-D1A0-304B-A40A0BAC5FB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10400" y="2196083"/>
              <a:ext cx="1" cy="188977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</p:spPr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239446F-9309-B5A2-8BCB-31F80B34EE79}"/>
                </a:ext>
              </a:extLst>
            </p:cNvPr>
            <p:cNvSpPr txBox="1"/>
            <p:nvPr/>
          </p:nvSpPr>
          <p:spPr>
            <a:xfrm>
              <a:off x="7236296" y="2129085"/>
              <a:ext cx="3145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036ED89-EAD9-FD71-29D8-5DED5C5708F3}"/>
              </a:ext>
            </a:extLst>
          </p:cNvPr>
          <p:cNvGrpSpPr/>
          <p:nvPr/>
        </p:nvGrpSpPr>
        <p:grpSpPr>
          <a:xfrm>
            <a:off x="629740" y="1417740"/>
            <a:ext cx="4345270" cy="721428"/>
            <a:chOff x="721484" y="1404625"/>
            <a:chExt cx="3562484" cy="565715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9B38A0-BB47-FF61-1979-05D8F0E985E0}"/>
                </a:ext>
              </a:extLst>
            </p:cNvPr>
            <p:cNvSpPr txBox="1"/>
            <p:nvPr/>
          </p:nvSpPr>
          <p:spPr>
            <a:xfrm>
              <a:off x="721484" y="1447120"/>
              <a:ext cx="11128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I 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变化</a:t>
              </a:r>
            </a:p>
          </p:txBody>
        </p:sp>
        <p:sp>
          <p:nvSpPr>
            <p:cNvPr id="23" name="箭头: 右 22">
              <a:extLst>
                <a:ext uri="{FF2B5EF4-FFF2-40B4-BE49-F238E27FC236}">
                  <a16:creationId xmlns:a16="http://schemas.microsoft.com/office/drawing/2014/main" id="{2B737E0F-853A-7B25-7977-0D54A1F743FE}"/>
                </a:ext>
              </a:extLst>
            </p:cNvPr>
            <p:cNvSpPr/>
            <p:nvPr/>
          </p:nvSpPr>
          <p:spPr bwMode="auto">
            <a:xfrm>
              <a:off x="1676852" y="1547210"/>
              <a:ext cx="576064" cy="216024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隶书" panose="02010509060101010101" pitchFamily="49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04E99A1-83BF-B68A-C072-B2B0EF45BA6F}"/>
                </a:ext>
              </a:extLst>
            </p:cNvPr>
            <p:cNvSpPr txBox="1"/>
            <p:nvPr/>
          </p:nvSpPr>
          <p:spPr>
            <a:xfrm>
              <a:off x="2252917" y="1439198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i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 </a:t>
              </a:r>
              <a:r>
                <a:rPr lang="zh-CN" altLang="en-US" sz="2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变化</a:t>
              </a:r>
            </a:p>
          </p:txBody>
        </p:sp>
        <p:sp>
          <p:nvSpPr>
            <p:cNvPr id="25" name="箭头: 右 24">
              <a:extLst>
                <a:ext uri="{FF2B5EF4-FFF2-40B4-BE49-F238E27FC236}">
                  <a16:creationId xmlns:a16="http://schemas.microsoft.com/office/drawing/2014/main" id="{5E9C26F8-B65B-0772-9C16-753E0DF601ED}"/>
                </a:ext>
              </a:extLst>
            </p:cNvPr>
            <p:cNvSpPr/>
            <p:nvPr/>
          </p:nvSpPr>
          <p:spPr bwMode="auto">
            <a:xfrm>
              <a:off x="3307246" y="1547210"/>
              <a:ext cx="576064" cy="216024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隶书" panose="02010509060101010101" pitchFamily="49" charset="-122"/>
              </a:endParaRPr>
            </a:p>
          </p:txBody>
        </p:sp>
        <p:graphicFrame>
          <p:nvGraphicFramePr>
            <p:cNvPr id="28" name="对象 27">
              <a:extLst>
                <a:ext uri="{FF2B5EF4-FFF2-40B4-BE49-F238E27FC236}">
                  <a16:creationId xmlns:a16="http://schemas.microsoft.com/office/drawing/2014/main" id="{87F4791B-FEDA-CA70-C708-A30EFCAF5F4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1316979"/>
                </p:ext>
              </p:extLst>
            </p:nvPr>
          </p:nvGraphicFramePr>
          <p:xfrm>
            <a:off x="3883737" y="1404625"/>
            <a:ext cx="400231" cy="4335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0" name="Equation" r:id="rId3" imgW="152280" imgH="164880" progId="Equation.DSMT4">
                    <p:embed/>
                  </p:oleObj>
                </mc:Choice>
                <mc:Fallback>
                  <p:oleObj name="Equation" r:id="rId3" imgW="152280" imgH="1648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883737" y="1404625"/>
                          <a:ext cx="400231" cy="43358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476FF72-1D29-B69A-BCF9-8189BFF64677}"/>
              </a:ext>
            </a:extLst>
          </p:cNvPr>
          <p:cNvGrpSpPr/>
          <p:nvPr/>
        </p:nvGrpSpPr>
        <p:grpSpPr>
          <a:xfrm>
            <a:off x="6493981" y="2918582"/>
            <a:ext cx="1807487" cy="1447481"/>
            <a:chOff x="6723811" y="2528685"/>
            <a:chExt cx="1807487" cy="1447481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DF47A90-C2FE-7B21-F41A-AA84BE1C45B6}"/>
                </a:ext>
              </a:extLst>
            </p:cNvPr>
            <p:cNvSpPr/>
            <p:nvPr/>
          </p:nvSpPr>
          <p:spPr bwMode="auto">
            <a:xfrm>
              <a:off x="6723811" y="2530696"/>
              <a:ext cx="454496" cy="1064516"/>
            </a:xfrm>
            <a:prstGeom prst="ellipse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隶书" panose="02010509060101010101" pitchFamily="49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26CF030D-6346-0DDB-3977-50A8C30FAD81}"/>
                </a:ext>
              </a:extLst>
            </p:cNvPr>
            <p:cNvSpPr/>
            <p:nvPr/>
          </p:nvSpPr>
          <p:spPr bwMode="auto">
            <a:xfrm>
              <a:off x="8015140" y="2528685"/>
              <a:ext cx="454496" cy="1064516"/>
            </a:xfrm>
            <a:prstGeom prst="ellipse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隶书" panose="02010509060101010101" pitchFamily="49" charset="-122"/>
              </a:endParaRPr>
            </a:p>
          </p:txBody>
        </p:sp>
        <p:graphicFrame>
          <p:nvGraphicFramePr>
            <p:cNvPr id="30" name="对象 29">
              <a:extLst>
                <a:ext uri="{FF2B5EF4-FFF2-40B4-BE49-F238E27FC236}">
                  <a16:creationId xmlns:a16="http://schemas.microsoft.com/office/drawing/2014/main" id="{F9C9069A-86DB-07E9-E136-E9C0F9FE579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0727794"/>
                </p:ext>
              </p:extLst>
            </p:nvPr>
          </p:nvGraphicFramePr>
          <p:xfrm>
            <a:off x="6788322" y="3600301"/>
            <a:ext cx="347268" cy="3758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1" name="Equation" r:id="rId5" imgW="152280" imgH="164880" progId="Equation.DSMT4">
                    <p:embed/>
                  </p:oleObj>
                </mc:Choice>
                <mc:Fallback>
                  <p:oleObj name="Equation" r:id="rId5" imgW="152280" imgH="1648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788322" y="3600301"/>
                          <a:ext cx="347268" cy="3758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对象 30">
              <a:extLst>
                <a:ext uri="{FF2B5EF4-FFF2-40B4-BE49-F238E27FC236}">
                  <a16:creationId xmlns:a16="http://schemas.microsoft.com/office/drawing/2014/main" id="{3E04E67F-3B94-DCF2-3C8A-ACC0EA5876D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97562947"/>
                </p:ext>
              </p:extLst>
            </p:nvPr>
          </p:nvGraphicFramePr>
          <p:xfrm>
            <a:off x="8183635" y="3580086"/>
            <a:ext cx="347663" cy="376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2" name="Equation" r:id="rId7" imgW="347786" imgH="376574" progId="Equation.DSMT4">
                    <p:embed/>
                  </p:oleObj>
                </mc:Choice>
                <mc:Fallback>
                  <p:oleObj name="Equation" r:id="rId7" imgW="347786" imgH="376574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183635" y="3580086"/>
                          <a:ext cx="347663" cy="3762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1C98475-0C3C-0BB4-BBB9-8C397A9908D5}"/>
              </a:ext>
            </a:extLst>
          </p:cNvPr>
          <p:cNvGrpSpPr/>
          <p:nvPr/>
        </p:nvGrpSpPr>
        <p:grpSpPr>
          <a:xfrm>
            <a:off x="6699867" y="3138877"/>
            <a:ext cx="1314975" cy="851321"/>
            <a:chOff x="6955242" y="2751312"/>
            <a:chExt cx="1314975" cy="851321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FC4211B-516C-A6C4-C310-C43EAD7CF0E7}"/>
                </a:ext>
              </a:extLst>
            </p:cNvPr>
            <p:cNvSpPr/>
            <p:nvPr/>
          </p:nvSpPr>
          <p:spPr bwMode="auto">
            <a:xfrm>
              <a:off x="6955242" y="2751312"/>
              <a:ext cx="1314975" cy="461664"/>
            </a:xfrm>
            <a:prstGeom prst="ellipse">
              <a:avLst/>
            </a:prstGeom>
            <a:noFill/>
            <a:ln w="34925" cap="flat" cmpd="sng" algn="ctr">
              <a:solidFill>
                <a:srgbClr val="0000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隶书" panose="02010509060101010101" pitchFamily="49" charset="-122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EC0E2AFF-CB37-7516-7F2B-9BE555EC1B3B}"/>
                </a:ext>
              </a:extLst>
            </p:cNvPr>
            <p:cNvCxnSpPr/>
            <p:nvPr/>
          </p:nvCxnSpPr>
          <p:spPr bwMode="auto">
            <a:xfrm>
              <a:off x="7442356" y="3212976"/>
              <a:ext cx="340749" cy="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0000CC"/>
              </a:solidFill>
              <a:prstDash val="solid"/>
              <a:miter lim="800000"/>
              <a:headEnd type="none" w="med" len="med"/>
              <a:tailEnd type="triangle"/>
            </a:ln>
          </p:spPr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C6A0BB1-C3C9-3CF8-1C65-4FFF64D979A4}"/>
                </a:ext>
              </a:extLst>
            </p:cNvPr>
            <p:cNvSpPr txBox="1"/>
            <p:nvPr/>
          </p:nvSpPr>
          <p:spPr>
            <a:xfrm>
              <a:off x="7649682" y="3140968"/>
              <a:ext cx="3962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CC"/>
                  </a:solidFill>
                </a:rPr>
                <a:t>B</a:t>
              </a:r>
              <a:endParaRPr lang="zh-CN" altLang="en-US" dirty="0">
                <a:solidFill>
                  <a:srgbClr val="0000CC"/>
                </a:solidFill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0307734-9BE3-99DA-C9CD-51FD659BBC9D}"/>
                </a:ext>
              </a:extLst>
            </p:cNvPr>
            <p:cNvSpPr txBox="1"/>
            <p:nvPr/>
          </p:nvSpPr>
          <p:spPr>
            <a:xfrm>
              <a:off x="7650207" y="3140968"/>
              <a:ext cx="3962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CC"/>
                  </a:solidFill>
                </a:rPr>
                <a:t>B</a:t>
              </a:r>
              <a:endParaRPr lang="zh-CN" altLang="en-US" dirty="0">
                <a:solidFill>
                  <a:srgbClr val="0000CC"/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F87EBC1-E3F2-DD2B-F97E-DFC1AB168206}"/>
              </a:ext>
            </a:extLst>
          </p:cNvPr>
          <p:cNvGrpSpPr/>
          <p:nvPr/>
        </p:nvGrpSpPr>
        <p:grpSpPr>
          <a:xfrm>
            <a:off x="6869938" y="3031790"/>
            <a:ext cx="993494" cy="496743"/>
            <a:chOff x="7132939" y="5653732"/>
            <a:chExt cx="993494" cy="496743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7117DFF0-E4AF-DD3A-EADE-9458126ECA48}"/>
                </a:ext>
              </a:extLst>
            </p:cNvPr>
            <p:cNvGrpSpPr/>
            <p:nvPr/>
          </p:nvGrpSpPr>
          <p:grpSpPr>
            <a:xfrm>
              <a:off x="7132939" y="5653732"/>
              <a:ext cx="993494" cy="243610"/>
              <a:chOff x="7084457" y="2674022"/>
              <a:chExt cx="993494" cy="243610"/>
            </a:xfrm>
          </p:grpSpPr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858AA460-5F2B-8C20-4070-E66DBE574A2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8016528" y="2689634"/>
                <a:ext cx="61423" cy="208646"/>
              </a:xfrm>
              <a:prstGeom prst="straightConnector1">
                <a:avLst/>
              </a:prstGeom>
              <a:solidFill>
                <a:schemeClr val="accent1"/>
              </a:solidFill>
              <a:ln w="34925" cap="flat" cmpd="sng" algn="ctr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triangle"/>
              </a:ln>
            </p:spPr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DE40D69B-C2CE-9F98-2AFA-39BE6DBBC65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084457" y="2674022"/>
                <a:ext cx="81868" cy="243610"/>
              </a:xfrm>
              <a:prstGeom prst="straightConnector1">
                <a:avLst/>
              </a:prstGeom>
              <a:solidFill>
                <a:schemeClr val="accent1"/>
              </a:solidFill>
              <a:ln w="34925" cap="flat" cmpd="sng" algn="ctr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triangle"/>
              </a:ln>
            </p:spPr>
          </p:cxnSp>
        </p:grp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4FB0364-E211-D50C-176B-507F179FA764}"/>
                </a:ext>
              </a:extLst>
            </p:cNvPr>
            <p:cNvSpPr/>
            <p:nvPr/>
          </p:nvSpPr>
          <p:spPr bwMode="auto">
            <a:xfrm rot="1132192">
              <a:off x="7151747" y="5951723"/>
              <a:ext cx="186035" cy="198752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隶书" panose="02010509060101010101" pitchFamily="49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CFBE70A-CBC7-178F-1F7F-5950FD10BB21}"/>
                </a:ext>
              </a:extLst>
            </p:cNvPr>
            <p:cNvSpPr/>
            <p:nvPr/>
          </p:nvSpPr>
          <p:spPr bwMode="auto">
            <a:xfrm rot="20542195">
              <a:off x="7947898" y="5947362"/>
              <a:ext cx="162013" cy="195840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隶书" panose="02010509060101010101" pitchFamily="49" charset="-122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24A324C5-39C9-B2C9-F6B8-2BC344569C3F}"/>
              </a:ext>
            </a:extLst>
          </p:cNvPr>
          <p:cNvSpPr/>
          <p:nvPr/>
        </p:nvSpPr>
        <p:spPr bwMode="auto">
          <a:xfrm>
            <a:off x="467544" y="942125"/>
            <a:ext cx="3996000" cy="10800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E28299E-3477-4B69-A935-9CBB89412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B5BB4B-0769-4C04-B263-CBBFD4B8FD63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3" grpId="0" build="p" bldLvl="5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FEAD0757-CE2E-C6FD-95DD-C6321D97E0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7188" y="266482"/>
            <a:ext cx="8001000" cy="646331"/>
          </a:xfrm>
        </p:spPr>
        <p:txBody>
          <a:bodyPr/>
          <a:lstStyle/>
          <a:p>
            <a:pPr algn="just" eaLnBrk="1" hangingPunct="1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趋肤效应的后果及应用 </a:t>
            </a:r>
          </a:p>
        </p:txBody>
      </p:sp>
      <p:sp>
        <p:nvSpPr>
          <p:cNvPr id="482307" name="Rectangle 3">
            <a:extLst>
              <a:ext uri="{FF2B5EF4-FFF2-40B4-BE49-F238E27FC236}">
                <a16:creationId xmlns:a16="http://schemas.microsoft.com/office/drawing/2014/main" id="{158A19FF-F692-8D47-3DC5-FB122E98C8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8506" y="912813"/>
            <a:ext cx="8715375" cy="1277888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传输交变信号时，由于趋肤效应会使导线的</a:t>
            </a:r>
            <a:r>
              <a:rPr lang="zh-CN" altLang="en-US" sz="2800" b="1" dirty="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有效截面减少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，从而使</a:t>
            </a:r>
            <a:r>
              <a:rPr lang="zh-CN" altLang="en-US" sz="2800" b="1" dirty="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等效电阻增加。</a:t>
            </a:r>
            <a:endParaRPr lang="en-US" altLang="zh-CN" sz="2800" b="1" dirty="0">
              <a:solidFill>
                <a:schemeClr val="folHlin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342" name="Picture 6" descr="http://img64.chem17.com/2/20141009/635484432832811783430.jpg">
            <a:extLst>
              <a:ext uri="{FF2B5EF4-FFF2-40B4-BE49-F238E27FC236}">
                <a16:creationId xmlns:a16="http://schemas.microsoft.com/office/drawing/2014/main" id="{7BC466FB-3271-4EF8-ED12-328D7D482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647" y="2190701"/>
            <a:ext cx="2950323" cy="220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2057E0F-19B5-5A93-09BF-F5F5E65C8DB5}"/>
              </a:ext>
            </a:extLst>
          </p:cNvPr>
          <p:cNvSpPr txBox="1"/>
          <p:nvPr/>
        </p:nvSpPr>
        <p:spPr>
          <a:xfrm>
            <a:off x="308506" y="2190701"/>
            <a:ext cx="5133954" cy="223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改善方法：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Symbol" panose="05050102010706020507" pitchFamily="18" charset="2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采用相互绝缘的细导线束来代替总截面积与其相等的实心导线。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Symbol" panose="05050102010706020507" pitchFamily="18" charset="2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另一种方法是在导线表面镀银。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6A474F-4E14-3287-3CC5-A38D85C8D6AD}"/>
              </a:ext>
            </a:extLst>
          </p:cNvPr>
          <p:cNvSpPr txBox="1"/>
          <p:nvPr/>
        </p:nvSpPr>
        <p:spPr>
          <a:xfrm>
            <a:off x="308506" y="4483488"/>
            <a:ext cx="8532249" cy="223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趋肤效应的应用：表面淬火</a:t>
            </a:r>
            <a:endParaRPr lang="en-US" altLang="zh-CN" dirty="0">
              <a:solidFill>
                <a:srgbClr val="3333FF"/>
              </a:solidFill>
              <a:latin typeface="黑体" panose="02010609060101010101" pitchFamily="49" charset="-122"/>
              <a:ea typeface="黑体" panose="02010609060101010101" pitchFamily="49" charset="-122"/>
              <a:sym typeface="Symbol" panose="05050102010706020507" pitchFamily="18" charset="2"/>
            </a:endParaRPr>
          </a:p>
          <a:p>
            <a:pPr indent="457200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给导体通上高频电流，由于趋肤效应，导体表面首先被加热，迅速达到可淬火的温度，而内部温度较低，这时立即淬火使之冷却，表面就会变硬，而内部保持原有韧性。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36BCB01-41A7-E523-80E8-B22E3CF9912F}"/>
              </a:ext>
            </a:extLst>
          </p:cNvPr>
          <p:cNvSpPr/>
          <p:nvPr/>
        </p:nvSpPr>
        <p:spPr bwMode="auto">
          <a:xfrm>
            <a:off x="467544" y="942125"/>
            <a:ext cx="4500000" cy="10800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B63C87-0919-4DB2-AEB7-79EA0EB5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B5BB4B-0769-4C04-B263-CBBFD4B8FD63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2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7" grpId="0" build="p" autoUpdateAnimBg="0"/>
      <p:bldP spid="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C29BD983-15D7-DDC4-D976-549ADB318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285750"/>
            <a:ext cx="23209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趋肤深度</a:t>
            </a:r>
            <a:endParaRPr lang="zh-CN" altLang="en-US" sz="36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060" name="Text Box 46">
            <a:extLst>
              <a:ext uri="{FF2B5EF4-FFF2-40B4-BE49-F238E27FC236}">
                <a16:creationId xmlns:a16="http://schemas.microsoft.com/office/drawing/2014/main" id="{C36F6B55-C640-0EE3-D5FB-EB5B90E27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1055689"/>
            <a:ext cx="7416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高频电流通过导线时，越靠表面电流密度越大。</a:t>
            </a:r>
          </a:p>
        </p:txBody>
      </p:sp>
      <p:graphicFrame>
        <p:nvGraphicFramePr>
          <p:cNvPr id="45061" name="Object 2">
            <a:extLst>
              <a:ext uri="{FF2B5EF4-FFF2-40B4-BE49-F238E27FC236}">
                <a16:creationId xmlns:a16="http://schemas.microsoft.com/office/drawing/2014/main" id="{D9FD2699-6AC6-121A-A158-5669F16359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86350" y="1671638"/>
          <a:ext cx="2774950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公式" r:id="rId3" imgW="977476" imgH="253890" progId="Equation.3">
                  <p:embed/>
                </p:oleObj>
              </mc:Choice>
              <mc:Fallback>
                <p:oleObj name="公式" r:id="rId3" imgW="977476" imgH="253890" progId="Equation.3">
                  <p:embed/>
                  <p:pic>
                    <p:nvPicPr>
                      <p:cNvPr id="45061" name="Object 2">
                        <a:extLst>
                          <a:ext uri="{FF2B5EF4-FFF2-40B4-BE49-F238E27FC236}">
                            <a16:creationId xmlns:a16="http://schemas.microsoft.com/office/drawing/2014/main" id="{D9FD2699-6AC6-121A-A158-5669F16359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350" y="1671638"/>
                        <a:ext cx="2774950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2" name="Text Box 48">
            <a:extLst>
              <a:ext uri="{FF2B5EF4-FFF2-40B4-BE49-F238E27FC236}">
                <a16:creationId xmlns:a16="http://schemas.microsoft.com/office/drawing/2014/main" id="{30379AF2-F2B6-7B27-1EBB-30A97CB55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9588" y="1735138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电流密度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ADCC111-BD8D-C577-CD9E-94FCF2F6276A}"/>
              </a:ext>
            </a:extLst>
          </p:cNvPr>
          <p:cNvGrpSpPr/>
          <p:nvPr/>
        </p:nvGrpSpPr>
        <p:grpSpPr>
          <a:xfrm>
            <a:off x="611188" y="1663701"/>
            <a:ext cx="2652878" cy="4044950"/>
            <a:chOff x="611188" y="1663701"/>
            <a:chExt cx="2652878" cy="4044950"/>
          </a:xfrm>
        </p:grpSpPr>
        <p:grpSp>
          <p:nvGrpSpPr>
            <p:cNvPr id="45059" name="Group 3">
              <a:extLst>
                <a:ext uri="{FF2B5EF4-FFF2-40B4-BE49-F238E27FC236}">
                  <a16:creationId xmlns:a16="http://schemas.microsoft.com/office/drawing/2014/main" id="{37EBDE47-59A8-DCF5-4E02-06F1F819C9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1741" y="1663701"/>
              <a:ext cx="2092325" cy="4044950"/>
              <a:chOff x="768" y="598"/>
              <a:chExt cx="1318" cy="2548"/>
            </a:xfrm>
          </p:grpSpPr>
          <p:sp>
            <p:nvSpPr>
              <p:cNvPr id="45073" name="Line 4">
                <a:extLst>
                  <a:ext uri="{FF2B5EF4-FFF2-40B4-BE49-F238E27FC236}">
                    <a16:creationId xmlns:a16="http://schemas.microsoft.com/office/drawing/2014/main" id="{291C559B-C624-89B7-8865-F1418CADCA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2" y="1152"/>
                <a:ext cx="0" cy="57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45074" name="Group 5">
                <a:extLst>
                  <a:ext uri="{FF2B5EF4-FFF2-40B4-BE49-F238E27FC236}">
                    <a16:creationId xmlns:a16="http://schemas.microsoft.com/office/drawing/2014/main" id="{6DA03E30-759F-4A22-31BB-07C6897B3F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8" y="744"/>
                <a:ext cx="768" cy="232"/>
                <a:chOff x="768" y="744"/>
                <a:chExt cx="768" cy="232"/>
              </a:xfrm>
            </p:grpSpPr>
            <p:grpSp>
              <p:nvGrpSpPr>
                <p:cNvPr id="45109" name="Group 6">
                  <a:extLst>
                    <a:ext uri="{FF2B5EF4-FFF2-40B4-BE49-F238E27FC236}">
                      <a16:creationId xmlns:a16="http://schemas.microsoft.com/office/drawing/2014/main" id="{620356B5-04AF-5A80-52B5-470EF01A0A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68" y="744"/>
                  <a:ext cx="768" cy="232"/>
                  <a:chOff x="768" y="744"/>
                  <a:chExt cx="768" cy="232"/>
                </a:xfrm>
              </p:grpSpPr>
              <p:sp>
                <p:nvSpPr>
                  <p:cNvPr id="45113" name="Freeform 7">
                    <a:extLst>
                      <a:ext uri="{FF2B5EF4-FFF2-40B4-BE49-F238E27FC236}">
                        <a16:creationId xmlns:a16="http://schemas.microsoft.com/office/drawing/2014/main" id="{481BEEC0-B1B2-3F58-11CC-1CBDFD91BA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8" y="744"/>
                    <a:ext cx="768" cy="232"/>
                  </a:xfrm>
                  <a:custGeom>
                    <a:avLst/>
                    <a:gdLst>
                      <a:gd name="T0" fmla="*/ 0 w 768"/>
                      <a:gd name="T1" fmla="*/ 120 h 232"/>
                      <a:gd name="T2" fmla="*/ 192 w 768"/>
                      <a:gd name="T3" fmla="*/ 216 h 232"/>
                      <a:gd name="T4" fmla="*/ 576 w 768"/>
                      <a:gd name="T5" fmla="*/ 24 h 232"/>
                      <a:gd name="T6" fmla="*/ 768 w 768"/>
                      <a:gd name="T7" fmla="*/ 72 h 23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768"/>
                      <a:gd name="T13" fmla="*/ 0 h 232"/>
                      <a:gd name="T14" fmla="*/ 768 w 768"/>
                      <a:gd name="T15" fmla="*/ 232 h 23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768" h="232">
                        <a:moveTo>
                          <a:pt x="0" y="120"/>
                        </a:moveTo>
                        <a:cubicBezTo>
                          <a:pt x="48" y="176"/>
                          <a:pt x="96" y="232"/>
                          <a:pt x="192" y="216"/>
                        </a:cubicBezTo>
                        <a:cubicBezTo>
                          <a:pt x="288" y="200"/>
                          <a:pt x="480" y="48"/>
                          <a:pt x="576" y="24"/>
                        </a:cubicBezTo>
                        <a:cubicBezTo>
                          <a:pt x="672" y="0"/>
                          <a:pt x="720" y="36"/>
                          <a:pt x="768" y="72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14" name="Freeform 8">
                    <a:extLst>
                      <a:ext uri="{FF2B5EF4-FFF2-40B4-BE49-F238E27FC236}">
                        <a16:creationId xmlns:a16="http://schemas.microsoft.com/office/drawing/2014/main" id="{FCF2F8B8-A0CB-0C7B-DFF9-9A86FBD2BA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8" y="768"/>
                    <a:ext cx="384" cy="96"/>
                  </a:xfrm>
                  <a:custGeom>
                    <a:avLst/>
                    <a:gdLst>
                      <a:gd name="T0" fmla="*/ 0 w 384"/>
                      <a:gd name="T1" fmla="*/ 96 h 96"/>
                      <a:gd name="T2" fmla="*/ 192 w 384"/>
                      <a:gd name="T3" fmla="*/ 0 h 96"/>
                      <a:gd name="T4" fmla="*/ 384 w 384"/>
                      <a:gd name="T5" fmla="*/ 96 h 96"/>
                      <a:gd name="T6" fmla="*/ 0 60000 65536"/>
                      <a:gd name="T7" fmla="*/ 0 60000 65536"/>
                      <a:gd name="T8" fmla="*/ 0 60000 65536"/>
                      <a:gd name="T9" fmla="*/ 0 w 384"/>
                      <a:gd name="T10" fmla="*/ 0 h 96"/>
                      <a:gd name="T11" fmla="*/ 384 w 384"/>
                      <a:gd name="T12" fmla="*/ 96 h 9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4" h="96">
                        <a:moveTo>
                          <a:pt x="0" y="96"/>
                        </a:moveTo>
                        <a:cubicBezTo>
                          <a:pt x="64" y="48"/>
                          <a:pt x="128" y="0"/>
                          <a:pt x="192" y="0"/>
                        </a:cubicBezTo>
                        <a:cubicBezTo>
                          <a:pt x="256" y="0"/>
                          <a:pt x="320" y="48"/>
                          <a:pt x="384" y="96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5110" name="Line 9">
                  <a:extLst>
                    <a:ext uri="{FF2B5EF4-FFF2-40B4-BE49-F238E27FC236}">
                      <a16:creationId xmlns:a16="http://schemas.microsoft.com/office/drawing/2014/main" id="{EFA7B2BD-955E-17C6-36E2-7A84583991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16" y="777"/>
                  <a:ext cx="118" cy="12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111" name="Line 10">
                  <a:extLst>
                    <a:ext uri="{FF2B5EF4-FFF2-40B4-BE49-F238E27FC236}">
                      <a16:creationId xmlns:a16="http://schemas.microsoft.com/office/drawing/2014/main" id="{C4BD3661-6C81-C6EC-2C5B-D4218A118B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77" y="790"/>
                  <a:ext cx="144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112" name="Line 11">
                  <a:extLst>
                    <a:ext uri="{FF2B5EF4-FFF2-40B4-BE49-F238E27FC236}">
                      <a16:creationId xmlns:a16="http://schemas.microsoft.com/office/drawing/2014/main" id="{E8A35A3E-883A-623C-29AF-84E096F8D1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38" y="825"/>
                  <a:ext cx="144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5075" name="Group 12">
                <a:extLst>
                  <a:ext uri="{FF2B5EF4-FFF2-40B4-BE49-F238E27FC236}">
                    <a16:creationId xmlns:a16="http://schemas.microsoft.com/office/drawing/2014/main" id="{09C73F1D-56D7-5216-D0AE-88A64238F3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2" y="1699"/>
                <a:ext cx="768" cy="232"/>
                <a:chOff x="772" y="1699"/>
                <a:chExt cx="768" cy="232"/>
              </a:xfrm>
            </p:grpSpPr>
            <p:grpSp>
              <p:nvGrpSpPr>
                <p:cNvPr id="45103" name="Group 13">
                  <a:extLst>
                    <a:ext uri="{FF2B5EF4-FFF2-40B4-BE49-F238E27FC236}">
                      <a16:creationId xmlns:a16="http://schemas.microsoft.com/office/drawing/2014/main" id="{20620FD5-80F0-D5F3-9FCB-496B5D3532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72" y="1699"/>
                  <a:ext cx="768" cy="232"/>
                  <a:chOff x="772" y="1699"/>
                  <a:chExt cx="768" cy="232"/>
                </a:xfrm>
              </p:grpSpPr>
              <p:sp>
                <p:nvSpPr>
                  <p:cNvPr id="45107" name="Freeform 14">
                    <a:extLst>
                      <a:ext uri="{FF2B5EF4-FFF2-40B4-BE49-F238E27FC236}">
                        <a16:creationId xmlns:a16="http://schemas.microsoft.com/office/drawing/2014/main" id="{12721FCF-0D8A-A541-179E-4161CC29F5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772" y="1699"/>
                    <a:ext cx="768" cy="232"/>
                  </a:xfrm>
                  <a:custGeom>
                    <a:avLst/>
                    <a:gdLst>
                      <a:gd name="T0" fmla="*/ 0 w 768"/>
                      <a:gd name="T1" fmla="*/ 120 h 232"/>
                      <a:gd name="T2" fmla="*/ 192 w 768"/>
                      <a:gd name="T3" fmla="*/ 216 h 232"/>
                      <a:gd name="T4" fmla="*/ 576 w 768"/>
                      <a:gd name="T5" fmla="*/ 24 h 232"/>
                      <a:gd name="T6" fmla="*/ 768 w 768"/>
                      <a:gd name="T7" fmla="*/ 72 h 23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768"/>
                      <a:gd name="T13" fmla="*/ 0 h 232"/>
                      <a:gd name="T14" fmla="*/ 768 w 768"/>
                      <a:gd name="T15" fmla="*/ 232 h 23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768" h="232">
                        <a:moveTo>
                          <a:pt x="0" y="120"/>
                        </a:moveTo>
                        <a:cubicBezTo>
                          <a:pt x="48" y="176"/>
                          <a:pt x="96" y="232"/>
                          <a:pt x="192" y="216"/>
                        </a:cubicBezTo>
                        <a:cubicBezTo>
                          <a:pt x="288" y="200"/>
                          <a:pt x="480" y="48"/>
                          <a:pt x="576" y="24"/>
                        </a:cubicBezTo>
                        <a:cubicBezTo>
                          <a:pt x="672" y="0"/>
                          <a:pt x="720" y="36"/>
                          <a:pt x="768" y="72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108" name="Freeform 15">
                    <a:extLst>
                      <a:ext uri="{FF2B5EF4-FFF2-40B4-BE49-F238E27FC236}">
                        <a16:creationId xmlns:a16="http://schemas.microsoft.com/office/drawing/2014/main" id="{A93C1A06-54C4-5B21-32BA-15688B7838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 flipV="1">
                    <a:off x="1156" y="1811"/>
                    <a:ext cx="384" cy="96"/>
                  </a:xfrm>
                  <a:custGeom>
                    <a:avLst/>
                    <a:gdLst>
                      <a:gd name="T0" fmla="*/ 0 w 384"/>
                      <a:gd name="T1" fmla="*/ 96 h 96"/>
                      <a:gd name="T2" fmla="*/ 192 w 384"/>
                      <a:gd name="T3" fmla="*/ 0 h 96"/>
                      <a:gd name="T4" fmla="*/ 384 w 384"/>
                      <a:gd name="T5" fmla="*/ 96 h 96"/>
                      <a:gd name="T6" fmla="*/ 0 60000 65536"/>
                      <a:gd name="T7" fmla="*/ 0 60000 65536"/>
                      <a:gd name="T8" fmla="*/ 0 60000 65536"/>
                      <a:gd name="T9" fmla="*/ 0 w 384"/>
                      <a:gd name="T10" fmla="*/ 0 h 96"/>
                      <a:gd name="T11" fmla="*/ 384 w 384"/>
                      <a:gd name="T12" fmla="*/ 96 h 9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4" h="96">
                        <a:moveTo>
                          <a:pt x="0" y="96"/>
                        </a:moveTo>
                        <a:cubicBezTo>
                          <a:pt x="64" y="48"/>
                          <a:pt x="128" y="0"/>
                          <a:pt x="192" y="0"/>
                        </a:cubicBezTo>
                        <a:cubicBezTo>
                          <a:pt x="256" y="0"/>
                          <a:pt x="320" y="48"/>
                          <a:pt x="384" y="96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5104" name="Line 16">
                  <a:extLst>
                    <a:ext uri="{FF2B5EF4-FFF2-40B4-BE49-F238E27FC236}">
                      <a16:creationId xmlns:a16="http://schemas.microsoft.com/office/drawing/2014/main" id="{A2B78CCC-8093-891B-0249-A1957CF068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87" y="1763"/>
                  <a:ext cx="118" cy="12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105" name="Line 17">
                  <a:extLst>
                    <a:ext uri="{FF2B5EF4-FFF2-40B4-BE49-F238E27FC236}">
                      <a16:creationId xmlns:a16="http://schemas.microsoft.com/office/drawing/2014/main" id="{6D0D3603-15FE-4CA0-4E87-1553C91B37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87" y="1741"/>
                  <a:ext cx="144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106" name="Line 18">
                  <a:extLst>
                    <a:ext uri="{FF2B5EF4-FFF2-40B4-BE49-F238E27FC236}">
                      <a16:creationId xmlns:a16="http://schemas.microsoft.com/office/drawing/2014/main" id="{0818AA4A-04A6-8727-BB4B-7FD403A1B0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26" y="1706"/>
                  <a:ext cx="144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5076" name="Line 19">
                <a:extLst>
                  <a:ext uri="{FF2B5EF4-FFF2-40B4-BE49-F238E27FC236}">
                    <a16:creationId xmlns:a16="http://schemas.microsoft.com/office/drawing/2014/main" id="{D55E7792-D60C-B65E-B874-4F0163C2A9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864"/>
                <a:ext cx="0" cy="10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077" name="Line 20">
                <a:extLst>
                  <a:ext uri="{FF2B5EF4-FFF2-40B4-BE49-F238E27FC236}">
                    <a16:creationId xmlns:a16="http://schemas.microsoft.com/office/drawing/2014/main" id="{24D94D8D-38B1-99DD-C087-527110E5C4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9" y="812"/>
                <a:ext cx="0" cy="10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078" name="Line 21">
                <a:extLst>
                  <a:ext uri="{FF2B5EF4-FFF2-40B4-BE49-F238E27FC236}">
                    <a16:creationId xmlns:a16="http://schemas.microsoft.com/office/drawing/2014/main" id="{C64532C1-1368-B88B-5108-5EF781EDD8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598"/>
                <a:ext cx="0" cy="201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079" name="Text Box 22">
                <a:extLst>
                  <a:ext uri="{FF2B5EF4-FFF2-40B4-BE49-F238E27FC236}">
                    <a16:creationId xmlns:a16="http://schemas.microsoft.com/office/drawing/2014/main" id="{2FC1C0AA-6BA7-9BE2-9922-A058EBC56E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8" y="1268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b="1" i="1" dirty="0" err="1">
                    <a:latin typeface="黑体" panose="02010609060101010101" pitchFamily="49" charset="-122"/>
                    <a:ea typeface="黑体" panose="02010609060101010101" pitchFamily="49" charset="-122"/>
                  </a:rPr>
                  <a:t>i</a:t>
                </a:r>
                <a:endParaRPr lang="en-US" altLang="zh-CN" sz="2400" b="1" i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45080" name="Line 23">
                <a:extLst>
                  <a:ext uri="{FF2B5EF4-FFF2-40B4-BE49-F238E27FC236}">
                    <a16:creationId xmlns:a16="http://schemas.microsoft.com/office/drawing/2014/main" id="{C06831ED-D0F8-2A8B-66F5-563AB92FD7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1" y="1104"/>
                <a:ext cx="0" cy="48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081" name="Line 24">
                <a:extLst>
                  <a:ext uri="{FF2B5EF4-FFF2-40B4-BE49-F238E27FC236}">
                    <a16:creationId xmlns:a16="http://schemas.microsoft.com/office/drawing/2014/main" id="{92B4AF79-3DD9-D067-616F-61F11CD67B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2" y="2042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082" name="Line 25">
                <a:extLst>
                  <a:ext uri="{FF2B5EF4-FFF2-40B4-BE49-F238E27FC236}">
                    <a16:creationId xmlns:a16="http://schemas.microsoft.com/office/drawing/2014/main" id="{52B139E5-656B-9630-BD7D-BBDD2CF53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2906"/>
                <a:ext cx="6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083" name="Line 26">
                <a:extLst>
                  <a:ext uri="{FF2B5EF4-FFF2-40B4-BE49-F238E27FC236}">
                    <a16:creationId xmlns:a16="http://schemas.microsoft.com/office/drawing/2014/main" id="{4F082882-CA7D-74E9-556C-71B7576CCC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9" y="1776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084" name="Arc 27">
                <a:extLst>
                  <a:ext uri="{FF2B5EF4-FFF2-40B4-BE49-F238E27FC236}">
                    <a16:creationId xmlns:a16="http://schemas.microsoft.com/office/drawing/2014/main" id="{9EC57502-2A56-14F3-CED7-B20FB1526A4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152" y="2352"/>
                <a:ext cx="384" cy="4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085" name="Line 28">
                <a:extLst>
                  <a:ext uri="{FF2B5EF4-FFF2-40B4-BE49-F238E27FC236}">
                    <a16:creationId xmlns:a16="http://schemas.microsoft.com/office/drawing/2014/main" id="{A87E6B15-306E-51F6-3935-909CB5C932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52" y="2352"/>
                <a:ext cx="38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086" name="Text Box 29">
                <a:extLst>
                  <a:ext uri="{FF2B5EF4-FFF2-40B4-BE49-F238E27FC236}">
                    <a16:creationId xmlns:a16="http://schemas.microsoft.com/office/drawing/2014/main" id="{8ECDF017-3F38-A604-C456-AA78298319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9" y="2147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b="1" i="1">
                    <a:solidFill>
                      <a:srgbClr val="FF33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j</a:t>
                </a:r>
                <a:r>
                  <a:rPr lang="en-US" altLang="zh-CN" sz="2400" b="1" baseline="-25000">
                    <a:solidFill>
                      <a:srgbClr val="FF33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</a:t>
                </a:r>
                <a:endParaRPr lang="en-US" altLang="zh-CN" sz="2400" b="1">
                  <a:solidFill>
                    <a:srgbClr val="FF33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45087" name="Line 30">
                <a:extLst>
                  <a:ext uri="{FF2B5EF4-FFF2-40B4-BE49-F238E27FC236}">
                    <a16:creationId xmlns:a16="http://schemas.microsoft.com/office/drawing/2014/main" id="{DC0D71DC-4F7C-1334-6BA1-8A8C705A10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1549"/>
                <a:ext cx="0" cy="13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088" name="Line 31">
                <a:extLst>
                  <a:ext uri="{FF2B5EF4-FFF2-40B4-BE49-F238E27FC236}">
                    <a16:creationId xmlns:a16="http://schemas.microsoft.com/office/drawing/2014/main" id="{EE24088C-0B6D-F5EA-FF9A-91F2AF7F45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0" y="1344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089" name="Line 32">
                <a:extLst>
                  <a:ext uri="{FF2B5EF4-FFF2-40B4-BE49-F238E27FC236}">
                    <a16:creationId xmlns:a16="http://schemas.microsoft.com/office/drawing/2014/main" id="{7346635A-E08A-E139-03E3-CBE9ACA78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52" y="2675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090" name="Text Box 33">
                <a:extLst>
                  <a:ext uri="{FF2B5EF4-FFF2-40B4-BE49-F238E27FC236}">
                    <a16:creationId xmlns:a16="http://schemas.microsoft.com/office/drawing/2014/main" id="{CF78C0AA-F0F6-DF8E-8AF4-4A10924EC6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8" y="2601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b="1" i="1">
                    <a:solidFill>
                      <a:srgbClr val="FF33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j</a:t>
                </a:r>
                <a:endParaRPr lang="en-US" altLang="zh-CN" sz="2400" b="1">
                  <a:solidFill>
                    <a:srgbClr val="FF33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45091" name="Text Box 34">
                <a:extLst>
                  <a:ext uri="{FF2B5EF4-FFF2-40B4-BE49-F238E27FC236}">
                    <a16:creationId xmlns:a16="http://schemas.microsoft.com/office/drawing/2014/main" id="{CB181BF0-9F5C-EAC0-DE57-984A4BFFCF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5" y="2830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b="1">
                    <a:latin typeface="黑体" panose="02010609060101010101" pitchFamily="49" charset="-122"/>
                    <a:ea typeface="黑体" panose="02010609060101010101" pitchFamily="49" charset="-122"/>
                  </a:rPr>
                  <a:t>0</a:t>
                </a:r>
              </a:p>
            </p:txBody>
          </p:sp>
          <p:sp>
            <p:nvSpPr>
              <p:cNvPr id="45092" name="Text Box 35">
                <a:extLst>
                  <a:ext uri="{FF2B5EF4-FFF2-40B4-BE49-F238E27FC236}">
                    <a16:creationId xmlns:a16="http://schemas.microsoft.com/office/drawing/2014/main" id="{D6EE7C22-0849-FB36-EEE9-81CF5E0BBD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6" y="1903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b="1" i="1">
                    <a:latin typeface="黑体" panose="02010609060101010101" pitchFamily="49" charset="-122"/>
                    <a:ea typeface="黑体" panose="02010609060101010101" pitchFamily="49" charset="-122"/>
                  </a:rPr>
                  <a:t>j</a:t>
                </a:r>
                <a:endParaRPr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45093" name="Text Box 36">
                <a:extLst>
                  <a:ext uri="{FF2B5EF4-FFF2-40B4-BE49-F238E27FC236}">
                    <a16:creationId xmlns:a16="http://schemas.microsoft.com/office/drawing/2014/main" id="{318B261E-3DD6-57B9-8F65-0BCA889253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1074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b="1" i="1">
                    <a:solidFill>
                      <a:srgbClr val="FF33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j</a:t>
                </a:r>
                <a:r>
                  <a:rPr lang="en-US" altLang="zh-CN" sz="2400" b="1" baseline="-25000">
                    <a:solidFill>
                      <a:srgbClr val="FF33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</a:t>
                </a:r>
                <a:endParaRPr lang="en-US" altLang="zh-CN" sz="2400" b="1">
                  <a:solidFill>
                    <a:srgbClr val="FF33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45094" name="Text Box 37">
                <a:extLst>
                  <a:ext uri="{FF2B5EF4-FFF2-40B4-BE49-F238E27FC236}">
                    <a16:creationId xmlns:a16="http://schemas.microsoft.com/office/drawing/2014/main" id="{2046B84F-2D71-B465-E110-D1FC14626C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1135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b="1" i="1">
                    <a:solidFill>
                      <a:srgbClr val="FF33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j</a:t>
                </a:r>
                <a:endParaRPr lang="en-US" altLang="zh-CN" sz="2400" b="1">
                  <a:solidFill>
                    <a:srgbClr val="FF33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45095" name="Line 38">
                <a:extLst>
                  <a:ext uri="{FF2B5EF4-FFF2-40B4-BE49-F238E27FC236}">
                    <a16:creationId xmlns:a16="http://schemas.microsoft.com/office/drawing/2014/main" id="{93B66DF6-2E3D-1489-DC43-1A439A24E6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160"/>
                <a:ext cx="14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096" name="Line 39">
                <a:extLst>
                  <a:ext uri="{FF2B5EF4-FFF2-40B4-BE49-F238E27FC236}">
                    <a16:creationId xmlns:a16="http://schemas.microsoft.com/office/drawing/2014/main" id="{00148915-6980-6B2F-25BC-D4DBE2C867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160"/>
                <a:ext cx="14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097" name="Line 40">
                <a:extLst>
                  <a:ext uri="{FF2B5EF4-FFF2-40B4-BE49-F238E27FC236}">
                    <a16:creationId xmlns:a16="http://schemas.microsoft.com/office/drawing/2014/main" id="{008DC2E6-5D4D-1339-1CAC-4FE71A39A7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216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098" name="Text Box 41">
                <a:extLst>
                  <a:ext uri="{FF2B5EF4-FFF2-40B4-BE49-F238E27FC236}">
                    <a16:creationId xmlns:a16="http://schemas.microsoft.com/office/drawing/2014/main" id="{E9FF3177-46C0-8029-F01E-DB7D03A579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4" y="1990"/>
                <a:ext cx="4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b="1" i="1">
                    <a:latin typeface="黑体" panose="02010609060101010101" pitchFamily="49" charset="-122"/>
                    <a:ea typeface="黑体" panose="02010609060101010101" pitchFamily="49" charset="-122"/>
                  </a:rPr>
                  <a:t>d</a:t>
                </a:r>
              </a:p>
            </p:txBody>
          </p:sp>
          <p:sp>
            <p:nvSpPr>
              <p:cNvPr id="45099" name="Text Box 42">
                <a:extLst>
                  <a:ext uri="{FF2B5EF4-FFF2-40B4-BE49-F238E27FC236}">
                    <a16:creationId xmlns:a16="http://schemas.microsoft.com/office/drawing/2014/main" id="{9818AA81-6FF3-740C-707E-895EAC5D04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0" y="282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b="1" i="1">
                    <a:latin typeface="黑体" panose="02010609060101010101" pitchFamily="49" charset="-122"/>
                    <a:ea typeface="黑体" panose="02010609060101010101" pitchFamily="49" charset="-122"/>
                  </a:rPr>
                  <a:t>r</a:t>
                </a:r>
              </a:p>
            </p:txBody>
          </p:sp>
          <p:sp>
            <p:nvSpPr>
              <p:cNvPr id="45100" name="Text Box 43">
                <a:extLst>
                  <a:ext uri="{FF2B5EF4-FFF2-40B4-BE49-F238E27FC236}">
                    <a16:creationId xmlns:a16="http://schemas.microsoft.com/office/drawing/2014/main" id="{85853B51-5768-8BFE-48AA-B9C947A4FA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05" y="285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b="1" i="1">
                    <a:latin typeface="黑体" panose="02010609060101010101" pitchFamily="49" charset="-122"/>
                    <a:ea typeface="黑体" panose="02010609060101010101" pitchFamily="49" charset="-122"/>
                  </a:rPr>
                  <a:t>R</a:t>
                </a:r>
              </a:p>
            </p:txBody>
          </p:sp>
          <p:sp>
            <p:nvSpPr>
              <p:cNvPr id="45101" name="Text Box 44">
                <a:extLst>
                  <a:ext uri="{FF2B5EF4-FFF2-40B4-BE49-F238E27FC236}">
                    <a16:creationId xmlns:a16="http://schemas.microsoft.com/office/drawing/2014/main" id="{451E24CD-EC81-560D-3945-6316FC7B10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8" y="759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b="1" i="1">
                    <a:latin typeface="黑体" panose="02010609060101010101" pitchFamily="49" charset="-122"/>
                    <a:ea typeface="黑体" panose="02010609060101010101" pitchFamily="49" charset="-122"/>
                  </a:rPr>
                  <a:t>R</a:t>
                </a:r>
              </a:p>
            </p:txBody>
          </p:sp>
          <p:sp>
            <p:nvSpPr>
              <p:cNvPr id="45102" name="Line 45">
                <a:extLst>
                  <a:ext uri="{FF2B5EF4-FFF2-40B4-BE49-F238E27FC236}">
                    <a16:creationId xmlns:a16="http://schemas.microsoft.com/office/drawing/2014/main" id="{D5CA2073-875D-6E70-60B7-E904A59CC1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1056"/>
                <a:ext cx="38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5065" name="Group 51">
              <a:extLst>
                <a:ext uri="{FF2B5EF4-FFF2-40B4-BE49-F238E27FC236}">
                  <a16:creationId xmlns:a16="http://schemas.microsoft.com/office/drawing/2014/main" id="{A5F5231C-4807-312E-DD20-B4553FE46C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188" y="2490788"/>
              <a:ext cx="995362" cy="882650"/>
              <a:chOff x="477" y="1603"/>
              <a:chExt cx="627" cy="556"/>
            </a:xfrm>
          </p:grpSpPr>
          <p:sp>
            <p:nvSpPr>
              <p:cNvPr id="45070" name="Text Box 52">
                <a:extLst>
                  <a:ext uri="{FF2B5EF4-FFF2-40B4-BE49-F238E27FC236}">
                    <a16:creationId xmlns:a16="http://schemas.microsoft.com/office/drawing/2014/main" id="{A2676A5E-F498-CE56-FC0C-62770AA2D7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0" y="1603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b="1" i="1">
                    <a:latin typeface="黑体" panose="02010609060101010101" pitchFamily="49" charset="-122"/>
                    <a:ea typeface="黑体" panose="02010609060101010101" pitchFamily="49" charset="-122"/>
                    <a:sym typeface="Symbol" panose="05050102010706020507" pitchFamily="18" charset="2"/>
                  </a:rPr>
                  <a:t></a:t>
                </a:r>
                <a:endParaRPr lang="en-US" altLang="zh-CN" sz="2400" b="1" i="1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45071" name="Line 53">
                <a:extLst>
                  <a:ext uri="{FF2B5EF4-FFF2-40B4-BE49-F238E27FC236}">
                    <a16:creationId xmlns:a16="http://schemas.microsoft.com/office/drawing/2014/main" id="{20F27246-EB2D-7705-5176-2386783AA2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" y="1632"/>
                <a:ext cx="288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072" name="Rectangle 54">
                <a:extLst>
                  <a:ext uri="{FF2B5EF4-FFF2-40B4-BE49-F238E27FC236}">
                    <a16:creationId xmlns:a16="http://schemas.microsoft.com/office/drawing/2014/main" id="{3B0CDA4D-204D-F2E2-72C7-E9EF3B9C2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" y="1871"/>
                <a:ext cx="2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1"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kumimoji="1"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 b="1" i="1">
                    <a:latin typeface="黑体" panose="02010609060101010101" pitchFamily="49" charset="-122"/>
                    <a:ea typeface="黑体" panose="02010609060101010101" pitchFamily="49" charset="-122"/>
                    <a:sym typeface="Symbol" panose="05050102010706020507" pitchFamily="18" charset="2"/>
                  </a:rPr>
                  <a:t></a:t>
                </a:r>
              </a:p>
            </p:txBody>
          </p:sp>
        </p:grpSp>
      </p:grpSp>
      <p:sp>
        <p:nvSpPr>
          <p:cNvPr id="45063" name="Text Box 49">
            <a:extLst>
              <a:ext uri="{FF2B5EF4-FFF2-40B4-BE49-F238E27FC236}">
                <a16:creationId xmlns:a16="http://schemas.microsoft.com/office/drawing/2014/main" id="{B4C444DD-3FF0-83AD-3ADE-E0F2B0637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136" y="2543176"/>
            <a:ext cx="3187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 i="1" dirty="0" err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en-US" altLang="zh-CN" sz="2800" b="1" i="1" baseline="-25000" dirty="0" err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en-US" altLang="zh-CN" sz="2800" b="1" i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 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趋肤深度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5067" name="Object 4">
            <a:extLst>
              <a:ext uri="{FF2B5EF4-FFF2-40B4-BE49-F238E27FC236}">
                <a16:creationId xmlns:a16="http://schemas.microsoft.com/office/drawing/2014/main" id="{0DD9E9B7-1AA2-ADDA-07EC-3D087933C4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1238" y="5792788"/>
          <a:ext cx="3048000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公式" r:id="rId5" imgW="1053643" imgH="215806" progId="Equation.3">
                  <p:embed/>
                </p:oleObj>
              </mc:Choice>
              <mc:Fallback>
                <p:oleObj name="公式" r:id="rId5" imgW="1053643" imgH="215806" progId="Equation.3">
                  <p:embed/>
                  <p:pic>
                    <p:nvPicPr>
                      <p:cNvPr id="45067" name="Object 4">
                        <a:extLst>
                          <a:ext uri="{FF2B5EF4-FFF2-40B4-BE49-F238E27FC236}">
                            <a16:creationId xmlns:a16="http://schemas.microsoft.com/office/drawing/2014/main" id="{0DD9E9B7-1AA2-ADDA-07EC-3D087933C4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5792788"/>
                        <a:ext cx="3048000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8" name="Object 5">
            <a:extLst>
              <a:ext uri="{FF2B5EF4-FFF2-40B4-BE49-F238E27FC236}">
                <a16:creationId xmlns:a16="http://schemas.microsoft.com/office/drawing/2014/main" id="{4D4292B0-8E6E-14F3-3C1F-7C78E317F1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7838" y="5792788"/>
          <a:ext cx="38100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name="公式" r:id="rId7" imgW="1320800" imgH="228600" progId="Equation.3">
                  <p:embed/>
                </p:oleObj>
              </mc:Choice>
              <mc:Fallback>
                <p:oleObj name="公式" r:id="rId7" imgW="1320800" imgH="228600" progId="Equation.3">
                  <p:embed/>
                  <p:pic>
                    <p:nvPicPr>
                      <p:cNvPr id="45068" name="Object 5">
                        <a:extLst>
                          <a:ext uri="{FF2B5EF4-FFF2-40B4-BE49-F238E27FC236}">
                            <a16:creationId xmlns:a16="http://schemas.microsoft.com/office/drawing/2014/main" id="{4D4292B0-8E6E-14F3-3C1F-7C78E317F1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7838" y="5792788"/>
                        <a:ext cx="38100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9" name="Object 6">
            <a:extLst>
              <a:ext uri="{FF2B5EF4-FFF2-40B4-BE49-F238E27FC236}">
                <a16:creationId xmlns:a16="http://schemas.microsoft.com/office/drawing/2014/main" id="{6B113FEF-B142-B8B3-9611-77083B48AE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4088" y="4460875"/>
          <a:ext cx="4918075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公式" r:id="rId9" imgW="1713756" imgH="406224" progId="Equation.3">
                  <p:embed/>
                </p:oleObj>
              </mc:Choice>
              <mc:Fallback>
                <p:oleObj name="公式" r:id="rId9" imgW="1713756" imgH="406224" progId="Equation.3">
                  <p:embed/>
                  <p:pic>
                    <p:nvPicPr>
                      <p:cNvPr id="45069" name="Object 6">
                        <a:extLst>
                          <a:ext uri="{FF2B5EF4-FFF2-40B4-BE49-F238E27FC236}">
                            <a16:creationId xmlns:a16="http://schemas.microsoft.com/office/drawing/2014/main" id="{6B113FEF-B142-B8B3-9611-77083B48AE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4088" y="4460875"/>
                        <a:ext cx="4918075" cy="1163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FD2311A9-4B8A-B30B-9EB7-3889C666AFCE}"/>
              </a:ext>
            </a:extLst>
          </p:cNvPr>
          <p:cNvSpPr/>
          <p:nvPr/>
        </p:nvSpPr>
        <p:spPr bwMode="auto">
          <a:xfrm>
            <a:off x="436491" y="923169"/>
            <a:ext cx="1656000" cy="10800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D74D40-EB0E-45D0-B3FF-DF367F1A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0A16A4-F36F-4ECD-A985-5FF5E87E8BC6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6944DCF-F2F6-4D64-9044-4FBB44AD2806}"/>
              </a:ext>
            </a:extLst>
          </p:cNvPr>
          <p:cNvGrpSpPr/>
          <p:nvPr/>
        </p:nvGrpSpPr>
        <p:grpSpPr>
          <a:xfrm>
            <a:off x="3560763" y="3146425"/>
            <a:ext cx="5354637" cy="1204913"/>
            <a:chOff x="3560763" y="3146425"/>
            <a:chExt cx="5354637" cy="1204913"/>
          </a:xfrm>
        </p:grpSpPr>
        <p:graphicFrame>
          <p:nvGraphicFramePr>
            <p:cNvPr id="63" name="Object 3">
              <a:extLst>
                <a:ext uri="{FF2B5EF4-FFF2-40B4-BE49-F238E27FC236}">
                  <a16:creationId xmlns:a16="http://schemas.microsoft.com/office/drawing/2014/main" id="{EBA89891-310E-436E-9668-ABD5B3224DF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7554397"/>
                </p:ext>
              </p:extLst>
            </p:nvPr>
          </p:nvGraphicFramePr>
          <p:xfrm>
            <a:off x="3560763" y="3146425"/>
            <a:ext cx="2844800" cy="1204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7" name="公式" r:id="rId11" imgW="812447" imgH="457002" progId="Equation.3">
                    <p:embed/>
                  </p:oleObj>
                </mc:Choice>
                <mc:Fallback>
                  <p:oleObj name="公式" r:id="rId11" imgW="812447" imgH="457002" progId="Equation.3">
                    <p:embed/>
                    <p:pic>
                      <p:nvPicPr>
                        <p:cNvPr id="45064" name="Object 3">
                          <a:extLst>
                            <a:ext uri="{FF2B5EF4-FFF2-40B4-BE49-F238E27FC236}">
                              <a16:creationId xmlns:a16="http://schemas.microsoft.com/office/drawing/2014/main" id="{8B917610-0410-7C94-3D88-529DBC6B5E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0763" y="3146425"/>
                          <a:ext cx="2844800" cy="1204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" name="Text Box 55">
              <a:extLst>
                <a:ext uri="{FF2B5EF4-FFF2-40B4-BE49-F238E27FC236}">
                  <a16:creationId xmlns:a16="http://schemas.microsoft.com/office/drawing/2014/main" id="{72E9B133-DFA5-4AD6-A766-03C2152DFD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3643313"/>
              <a:ext cx="2057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400" b="1" i="1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sz="2400" b="1" i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—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频率        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2" grpId="0"/>
      <p:bldP spid="4506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854EB8-0BC6-EA80-CFE7-58CFB214B224}"/>
              </a:ext>
            </a:extLst>
          </p:cNvPr>
          <p:cNvSpPr txBox="1">
            <a:spLocks noChangeArrowheads="1"/>
          </p:cNvSpPr>
          <p:nvPr/>
        </p:nvSpPr>
        <p:spPr>
          <a:xfrm>
            <a:off x="685798" y="865334"/>
            <a:ext cx="7772400" cy="216693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sz="2800" b="1" kern="0" dirty="0">
                <a:solidFill>
                  <a:srgbClr val="6600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根据电磁感应定律</a:t>
            </a:r>
            <a:endParaRPr lang="en-US" altLang="zh-CN" sz="2800" b="1" kern="0" dirty="0">
              <a:solidFill>
                <a:srgbClr val="66003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zh-CN" altLang="en-US" sz="2800" b="1" kern="0" dirty="0">
              <a:solidFill>
                <a:srgbClr val="66003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zh-CN" altLang="en-US" sz="2800" b="1" kern="0" dirty="0">
              <a:solidFill>
                <a:srgbClr val="66003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solidFill>
                  <a:srgbClr val="66003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分析各种产生感应电动势的现象，感应电动势可分为以下两类</a:t>
            </a:r>
            <a:r>
              <a:rPr lang="zh-CN" altLang="en-US" sz="2800" kern="0" dirty="0"/>
              <a:t>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97D1FF3-0601-84D5-D2C0-8C91BC780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1696855"/>
              </p:ext>
            </p:extLst>
          </p:nvPr>
        </p:nvGraphicFramePr>
        <p:xfrm>
          <a:off x="464342" y="4298950"/>
          <a:ext cx="8215313" cy="184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r:id="rId3" imgW="3086100" imgH="762000" progId="Equation.3">
                  <p:embed/>
                </p:oleObj>
              </mc:Choice>
              <mc:Fallback>
                <p:oleObj r:id="rId3" imgW="3086100" imgH="762000" progId="Equation.3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CAED830-9419-4499-9096-F24A5B0E3B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2" y="4298950"/>
                        <a:ext cx="8215313" cy="184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D0526A09-8852-E1C9-A9A2-09CC3570ACC8}"/>
              </a:ext>
            </a:extLst>
          </p:cNvPr>
          <p:cNvSpPr/>
          <p:nvPr/>
        </p:nvSpPr>
        <p:spPr>
          <a:xfrm>
            <a:off x="156102" y="219004"/>
            <a:ext cx="64171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dirty="0">
                <a:solidFill>
                  <a:srgbClr val="00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§5.2 </a:t>
            </a:r>
            <a:r>
              <a:rPr lang="zh-CN" altLang="en-US" sz="3600" b="1" kern="0" dirty="0">
                <a:ea typeface="华文中宋" panose="02010600040101010101" pitchFamily="2" charset="-122"/>
              </a:rPr>
              <a:t>动生电动势和感生电动势</a:t>
            </a:r>
            <a:endParaRPr lang="zh-CN" altLang="en-US" sz="3600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E57C139B-445F-B938-6BD4-3AA48E1E21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214526"/>
              </p:ext>
            </p:extLst>
          </p:nvPr>
        </p:nvGraphicFramePr>
        <p:xfrm>
          <a:off x="1389296" y="1726406"/>
          <a:ext cx="1722437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r:id="rId5" imgW="647640" imgH="393480" progId="Equation.3">
                  <p:embed/>
                </p:oleObj>
              </mc:Choice>
              <mc:Fallback>
                <p:oleObj r:id="rId5" imgW="647640" imgH="393480" progId="Equation.3">
                  <p:embed/>
                  <p:pic>
                    <p:nvPicPr>
                      <p:cNvPr id="16387" name="Object 4">
                        <a:extLst>
                          <a:ext uri="{FF2B5EF4-FFF2-40B4-BE49-F238E27FC236}">
                            <a16:creationId xmlns:a16="http://schemas.microsoft.com/office/drawing/2014/main" id="{017DD0F7-9259-43A6-9D6F-6E566F235A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9296" y="1726406"/>
                        <a:ext cx="1722437" cy="10096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13312FFA-B604-D40C-C510-233E3911A8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511201"/>
              </p:ext>
            </p:extLst>
          </p:nvPr>
        </p:nvGraphicFramePr>
        <p:xfrm>
          <a:off x="3114535" y="1747344"/>
          <a:ext cx="1722438" cy="1014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Equation" r:id="rId7" imgW="685800" imgH="419040" progId="Equation.DSMT4">
                  <p:embed/>
                </p:oleObj>
              </mc:Choice>
              <mc:Fallback>
                <p:oleObj name="Equation" r:id="rId7" imgW="685800" imgH="419040" progId="Equation.DSMT4">
                  <p:embed/>
                  <p:pic>
                    <p:nvPicPr>
                      <p:cNvPr id="11" name="Object 4">
                        <a:extLst>
                          <a:ext uri="{FF2B5EF4-FFF2-40B4-BE49-F238E27FC236}">
                            <a16:creationId xmlns:a16="http://schemas.microsoft.com/office/drawing/2014/main" id="{AAA3F52C-96E1-46F9-A556-03F5E6FBA4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4535" y="1747344"/>
                        <a:ext cx="1722438" cy="1014874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B593CEBD-6AA1-9213-F297-0E23F0CEE3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550169"/>
              </p:ext>
            </p:extLst>
          </p:nvPr>
        </p:nvGraphicFramePr>
        <p:xfrm>
          <a:off x="4814055" y="1747344"/>
          <a:ext cx="2471331" cy="1012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r:id="rId9" imgW="927000" imgH="393480" progId="Equation.3">
                  <p:embed/>
                </p:oleObj>
              </mc:Choice>
              <mc:Fallback>
                <p:oleObj r:id="rId9" imgW="927000" imgH="393480" progId="Equation.3">
                  <p:embed/>
                  <p:pic>
                    <p:nvPicPr>
                      <p:cNvPr id="13" name="Object 4">
                        <a:extLst>
                          <a:ext uri="{FF2B5EF4-FFF2-40B4-BE49-F238E27FC236}">
                            <a16:creationId xmlns:a16="http://schemas.microsoft.com/office/drawing/2014/main" id="{883430FB-D5F5-42C9-8C10-191339DCCB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4055" y="1747344"/>
                        <a:ext cx="2471331" cy="101289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3A60A447-AD3A-5C5C-E7FC-7CC41C5B6082}"/>
              </a:ext>
            </a:extLst>
          </p:cNvPr>
          <p:cNvSpPr/>
          <p:nvPr/>
        </p:nvSpPr>
        <p:spPr bwMode="auto">
          <a:xfrm>
            <a:off x="323528" y="865334"/>
            <a:ext cx="6096948" cy="148659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9BEC6B-7DD8-4FDF-AF35-9613B253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B5BB4B-0769-4C04-B263-CBBFD4B8FD63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579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>
            <a:extLst>
              <a:ext uri="{FF2B5EF4-FFF2-40B4-BE49-F238E27FC236}">
                <a16:creationId xmlns:a16="http://schemas.microsoft.com/office/drawing/2014/main" id="{B5320410-DFE0-FA8A-7B00-8183B19476A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15929" y="893443"/>
            <a:ext cx="8568183" cy="12954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电动势：把单位正电荷从负极通过电源内部移到正极时，非静电力所做的功</a:t>
            </a:r>
          </a:p>
        </p:txBody>
      </p:sp>
      <p:graphicFrame>
        <p:nvGraphicFramePr>
          <p:cNvPr id="13318" name="Object 6">
            <a:extLst>
              <a:ext uri="{FF2B5EF4-FFF2-40B4-BE49-F238E27FC236}">
                <a16:creationId xmlns:a16="http://schemas.microsoft.com/office/drawing/2014/main" id="{D05A5940-384E-5B06-7E97-E6E46D4BC4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4500" y="2428875"/>
          <a:ext cx="274320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name="Equation" r:id="rId3" imgW="787400" imgH="330200" progId="Equation.3">
                  <p:embed/>
                </p:oleObj>
              </mc:Choice>
              <mc:Fallback>
                <p:oleObj name="Equation" r:id="rId3" imgW="787400" imgH="330200" progId="Equation.3">
                  <p:embed/>
                  <p:pic>
                    <p:nvPicPr>
                      <p:cNvPr id="13318" name="Object 6">
                        <a:extLst>
                          <a:ext uri="{FF2B5EF4-FFF2-40B4-BE49-F238E27FC236}">
                            <a16:creationId xmlns:a16="http://schemas.microsoft.com/office/drawing/2014/main" id="{D05A5940-384E-5B06-7E97-E6E46D4BC4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2428875"/>
                        <a:ext cx="2743200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3" name="Object 11">
            <a:extLst>
              <a:ext uri="{FF2B5EF4-FFF2-40B4-BE49-F238E27FC236}">
                <a16:creationId xmlns:a16="http://schemas.microsoft.com/office/drawing/2014/main" id="{1EA8F445-2C02-6833-DA41-BEE767DBF4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643911"/>
              </p:ext>
            </p:extLst>
          </p:nvPr>
        </p:nvGraphicFramePr>
        <p:xfrm>
          <a:off x="5220072" y="2205832"/>
          <a:ext cx="2089150" cy="151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name="公式" r:id="rId5" imgW="546183" imgH="381052" progId="Equation.3">
                  <p:embed/>
                </p:oleObj>
              </mc:Choice>
              <mc:Fallback>
                <p:oleObj name="公式" r:id="rId5" imgW="546183" imgH="381052" progId="Equation.3">
                  <p:embed/>
                  <p:pic>
                    <p:nvPicPr>
                      <p:cNvPr id="13323" name="Object 11">
                        <a:extLst>
                          <a:ext uri="{FF2B5EF4-FFF2-40B4-BE49-F238E27FC236}">
                            <a16:creationId xmlns:a16="http://schemas.microsoft.com/office/drawing/2014/main" id="{1EA8F445-2C02-6833-DA41-BEE767DBF4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072" y="2205832"/>
                        <a:ext cx="2089150" cy="151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4" name="Rectangle 12">
            <a:extLst>
              <a:ext uri="{FF2B5EF4-FFF2-40B4-BE49-F238E27FC236}">
                <a16:creationId xmlns:a16="http://schemas.microsoft.com/office/drawing/2014/main" id="{9120FD87-6ADF-5D7B-593A-21A4BE698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76" y="4459457"/>
            <a:ext cx="9365798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26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电动势是反映电源性能的物理量，</a:t>
            </a:r>
            <a:r>
              <a:rPr lang="zh-CN" altLang="en-US" sz="2600" b="1" dirty="0">
                <a:solidFill>
                  <a:srgbClr val="0000CC"/>
                </a:solidFill>
                <a:ea typeface="黑体" pitchFamily="49" charset="-122"/>
                <a:cs typeface="Times New Roman" pitchFamily="18" charset="0"/>
              </a:rPr>
              <a:t>与外电路是否接通无关</a:t>
            </a:r>
            <a:r>
              <a:rPr lang="zh-CN" altLang="en-US" sz="26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600" b="1" dirty="0">
              <a:solidFill>
                <a:srgbClr val="0000CC"/>
              </a:solidFill>
              <a:effectLst>
                <a:outerShdw blurRad="38100" dist="38100" dir="2700000" algn="tl">
                  <a:srgbClr val="000000"/>
                </a:outerShdw>
              </a:effectLst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DF11908E-B345-6E63-9EFD-A599E2AF3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76" y="3834132"/>
            <a:ext cx="902202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26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非静电力是形成电势差的根本原因，方向从负极到正极。</a:t>
            </a:r>
          </a:p>
        </p:txBody>
      </p:sp>
      <p:sp>
        <p:nvSpPr>
          <p:cNvPr id="2" name="Text Box 5">
            <a:extLst>
              <a:ext uri="{FF2B5EF4-FFF2-40B4-BE49-F238E27FC236}">
                <a16:creationId xmlns:a16="http://schemas.microsoft.com/office/drawing/2014/main" id="{5DF4EA0A-21E1-DC12-BEC6-000C1C16B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876" y="121343"/>
            <a:ext cx="43308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None/>
            </a:pPr>
            <a:r>
              <a:rPr lang="zh-CN" altLang="en-US" b="1" dirty="0">
                <a:solidFill>
                  <a:srgbClr val="660033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电动势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B509DCB-AC34-8284-84AE-0DF8EC5F7556}"/>
              </a:ext>
            </a:extLst>
          </p:cNvPr>
          <p:cNvSpPr/>
          <p:nvPr/>
        </p:nvSpPr>
        <p:spPr bwMode="auto">
          <a:xfrm>
            <a:off x="236416" y="690212"/>
            <a:ext cx="1239240" cy="14650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80C3E4-1EA6-48C8-BE71-9A347EC7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0A16A4-F36F-4ECD-A985-5FF5E87E8BC6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 autoUpdateAnimBg="0"/>
      <p:bldP spid="13324" grpId="0"/>
      <p:bldP spid="13324" grpId="1"/>
      <p:bldP spid="9" grpId="0"/>
      <p:bldP spid="9" grpId="1"/>
      <p:bldP spid="2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AF1495EF-3373-D89B-FD60-418D565DE69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1520" y="188640"/>
            <a:ext cx="3313063" cy="762000"/>
          </a:xfrm>
        </p:spPr>
        <p:txBody>
          <a:bodyPr/>
          <a:lstStyle/>
          <a:p>
            <a:pPr eaLnBrk="1" hangingPunct="1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动生电动势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4340" name="Picture 4" descr="Ne315">
            <a:extLst>
              <a:ext uri="{FF2B5EF4-FFF2-40B4-BE49-F238E27FC236}">
                <a16:creationId xmlns:a16="http://schemas.microsoft.com/office/drawing/2014/main" id="{3023F001-3529-7DE0-39A8-DF6176DC6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71438"/>
            <a:ext cx="281940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342" name="Object 6">
            <a:extLst>
              <a:ext uri="{FF2B5EF4-FFF2-40B4-BE49-F238E27FC236}">
                <a16:creationId xmlns:a16="http://schemas.microsoft.com/office/drawing/2014/main" id="{5C4A10F2-4A30-F2CC-F787-3691650A94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018923"/>
              </p:ext>
            </p:extLst>
          </p:nvPr>
        </p:nvGraphicFramePr>
        <p:xfrm>
          <a:off x="6055875" y="2545537"/>
          <a:ext cx="249555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8" name="公式" r:id="rId4" imgW="1079500" imgH="419100" progId="Equation.3">
                  <p:embed/>
                </p:oleObj>
              </mc:Choice>
              <mc:Fallback>
                <p:oleObj name="公式" r:id="rId4" imgW="1079500" imgH="419100" progId="Equation.3">
                  <p:embed/>
                  <p:pic>
                    <p:nvPicPr>
                      <p:cNvPr id="14342" name="Object 6">
                        <a:extLst>
                          <a:ext uri="{FF2B5EF4-FFF2-40B4-BE49-F238E27FC236}">
                            <a16:creationId xmlns:a16="http://schemas.microsoft.com/office/drawing/2014/main" id="{5C4A10F2-4A30-F2CC-F787-3691650A94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5875" y="2545537"/>
                        <a:ext cx="2495550" cy="9652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4" name="Object 8">
            <a:extLst>
              <a:ext uri="{FF2B5EF4-FFF2-40B4-BE49-F238E27FC236}">
                <a16:creationId xmlns:a16="http://schemas.microsoft.com/office/drawing/2014/main" id="{AB761AE2-32F8-6098-CF15-C8D354CF41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458466"/>
              </p:ext>
            </p:extLst>
          </p:nvPr>
        </p:nvGraphicFramePr>
        <p:xfrm>
          <a:off x="384448" y="2768349"/>
          <a:ext cx="1921094" cy="702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9" name="Equation" r:id="rId6" imgW="1041120" imgH="380880" progId="Equation.DSMT4">
                  <p:embed/>
                </p:oleObj>
              </mc:Choice>
              <mc:Fallback>
                <p:oleObj name="Equation" r:id="rId6" imgW="1041120" imgH="380880" progId="Equation.DSMT4">
                  <p:embed/>
                  <p:pic>
                    <p:nvPicPr>
                      <p:cNvPr id="14344" name="Object 8">
                        <a:extLst>
                          <a:ext uri="{FF2B5EF4-FFF2-40B4-BE49-F238E27FC236}">
                            <a16:creationId xmlns:a16="http://schemas.microsoft.com/office/drawing/2014/main" id="{AB761AE2-32F8-6098-CF15-C8D354CF41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448" y="2768349"/>
                        <a:ext cx="1921094" cy="7028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6" name="Object 10">
            <a:extLst>
              <a:ext uri="{FF2B5EF4-FFF2-40B4-BE49-F238E27FC236}">
                <a16:creationId xmlns:a16="http://schemas.microsoft.com/office/drawing/2014/main" id="{8D707E84-2BA3-9945-5C23-80FC83C788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84159"/>
              </p:ext>
            </p:extLst>
          </p:nvPr>
        </p:nvGraphicFramePr>
        <p:xfrm>
          <a:off x="2188518" y="2740618"/>
          <a:ext cx="2203906" cy="681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0" name="Equation" r:id="rId8" imgW="1231560" imgH="380880" progId="Equation.DSMT4">
                  <p:embed/>
                </p:oleObj>
              </mc:Choice>
              <mc:Fallback>
                <p:oleObj name="Equation" r:id="rId8" imgW="1231560" imgH="380880" progId="Equation.DSMT4">
                  <p:embed/>
                  <p:pic>
                    <p:nvPicPr>
                      <p:cNvPr id="14346" name="Object 10">
                        <a:extLst>
                          <a:ext uri="{FF2B5EF4-FFF2-40B4-BE49-F238E27FC236}">
                            <a16:creationId xmlns:a16="http://schemas.microsoft.com/office/drawing/2014/main" id="{8D707E84-2BA3-9945-5C23-80FC83C78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8518" y="2740618"/>
                        <a:ext cx="2203906" cy="6815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8" name="Text Box 12">
            <a:extLst>
              <a:ext uri="{FF2B5EF4-FFF2-40B4-BE49-F238E27FC236}">
                <a16:creationId xmlns:a16="http://schemas.microsoft.com/office/drawing/2014/main" id="{E60D2C96-2F66-14CD-9A69-BAF299DC8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9397" y="3805436"/>
            <a:ext cx="9233917" cy="13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algn="just" eaLnBrk="1" hangingPunct="1">
              <a:lnSpc>
                <a:spcPct val="150000"/>
              </a:lnSpc>
              <a:buClr>
                <a:srgbClr val="000066"/>
              </a:buClr>
              <a:buSzPct val="80000"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动生电动势实质上是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洛仑兹力</a:t>
            </a:r>
            <a:r>
              <a:rPr lang="zh-CN" altLang="en-US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的结果。</a:t>
            </a:r>
            <a:endParaRPr lang="en-US" altLang="zh-CN" b="1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349" name="Object 13">
            <a:extLst>
              <a:ext uri="{FF2B5EF4-FFF2-40B4-BE49-F238E27FC236}">
                <a16:creationId xmlns:a16="http://schemas.microsoft.com/office/drawing/2014/main" id="{3F451BFA-92E2-5D9B-16A1-8099D18E51E5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227219197"/>
              </p:ext>
            </p:extLst>
          </p:nvPr>
        </p:nvGraphicFramePr>
        <p:xfrm>
          <a:off x="956231" y="1820208"/>
          <a:ext cx="2491755" cy="685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1" name="Equation" r:id="rId10" imgW="876240" imgH="241200" progId="Equation.DSMT4">
                  <p:embed/>
                </p:oleObj>
              </mc:Choice>
              <mc:Fallback>
                <p:oleObj name="Equation" r:id="rId10" imgW="876240" imgH="241200" progId="Equation.DSMT4">
                  <p:embed/>
                  <p:pic>
                    <p:nvPicPr>
                      <p:cNvPr id="14349" name="Object 13">
                        <a:extLst>
                          <a:ext uri="{FF2B5EF4-FFF2-40B4-BE49-F238E27FC236}">
                            <a16:creationId xmlns:a16="http://schemas.microsoft.com/office/drawing/2014/main" id="{3F451BFA-92E2-5D9B-16A1-8099D18E51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6231" y="1820208"/>
                        <a:ext cx="2491755" cy="685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1" name="Text Box 15">
            <a:extLst>
              <a:ext uri="{FF2B5EF4-FFF2-40B4-BE49-F238E27FC236}">
                <a16:creationId xmlns:a16="http://schemas.microsoft.com/office/drawing/2014/main" id="{5191B5E6-F8F6-A0B9-47BD-CEEAE115E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33369"/>
            <a:ext cx="6121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导体棒在磁场中运动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353" name="Object 17">
            <a:extLst>
              <a:ext uri="{FF2B5EF4-FFF2-40B4-BE49-F238E27FC236}">
                <a16:creationId xmlns:a16="http://schemas.microsoft.com/office/drawing/2014/main" id="{937CDE44-6407-8D33-1F2C-5B96808AAF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3726680"/>
              </p:ext>
            </p:extLst>
          </p:nvPr>
        </p:nvGraphicFramePr>
        <p:xfrm>
          <a:off x="4302470" y="2714376"/>
          <a:ext cx="1194498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2" name="公式" r:id="rId12" imgW="405872" imgH="177569" progId="Equation.3">
                  <p:embed/>
                </p:oleObj>
              </mc:Choice>
              <mc:Fallback>
                <p:oleObj name="公式" r:id="rId12" imgW="405872" imgH="177569" progId="Equation.3">
                  <p:embed/>
                  <p:pic>
                    <p:nvPicPr>
                      <p:cNvPr id="14353" name="Object 17">
                        <a:extLst>
                          <a:ext uri="{FF2B5EF4-FFF2-40B4-BE49-F238E27FC236}">
                            <a16:creationId xmlns:a16="http://schemas.microsoft.com/office/drawing/2014/main" id="{937CDE44-6407-8D33-1F2C-5B96808AAF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2470" y="2714376"/>
                        <a:ext cx="1194498" cy="523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>
            <a:extLst>
              <a:ext uri="{FF2B5EF4-FFF2-40B4-BE49-F238E27FC236}">
                <a16:creationId xmlns:a16="http://schemas.microsoft.com/office/drawing/2014/main" id="{E50819F2-293C-4243-85B7-050FC3BAC8D9}"/>
              </a:ext>
            </a:extLst>
          </p:cNvPr>
          <p:cNvGrpSpPr/>
          <p:nvPr/>
        </p:nvGrpSpPr>
        <p:grpSpPr>
          <a:xfrm>
            <a:off x="251520" y="4570695"/>
            <a:ext cx="8763000" cy="700089"/>
            <a:chOff x="251520" y="4570695"/>
            <a:chExt cx="8763000" cy="700089"/>
          </a:xfrm>
        </p:grpSpPr>
        <p:sp>
          <p:nvSpPr>
            <p:cNvPr id="3" name="Text Box 6">
              <a:extLst>
                <a:ext uri="{FF2B5EF4-FFF2-40B4-BE49-F238E27FC236}">
                  <a16:creationId xmlns:a16="http://schemas.microsoft.com/office/drawing/2014/main" id="{8F75F0D4-50AA-2390-E48E-E25697E9C6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520" y="4691632"/>
              <a:ext cx="8763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457200" indent="-457200" eaLnBrk="1" hangingPunct="1">
                <a:spcBef>
                  <a:spcPct val="50000"/>
                </a:spcBef>
                <a:buClrTx/>
                <a:buSzPct val="80000"/>
              </a:pPr>
              <a:r>
                <a:rPr lang="zh-CN" altLang="en-US" sz="28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矢积         与      成</a:t>
              </a:r>
              <a:r>
                <a:rPr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锐角</a:t>
              </a:r>
              <a:r>
                <a:rPr lang="zh-CN" altLang="en-US" sz="28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时，   为</a:t>
              </a:r>
              <a:r>
                <a:rPr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正</a:t>
              </a:r>
              <a:r>
                <a:rPr lang="zh-CN" altLang="en-US" sz="28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；成</a:t>
              </a:r>
              <a:r>
                <a:rPr lang="zh-CN" altLang="en-US" sz="2800" b="1" dirty="0">
                  <a:solidFill>
                    <a:srgbClr val="0000CC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钝角</a:t>
              </a:r>
              <a:r>
                <a:rPr lang="zh-CN" altLang="en-US" sz="28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时    为</a:t>
              </a:r>
              <a:r>
                <a:rPr lang="zh-CN" altLang="en-US" sz="2800" b="1" dirty="0">
                  <a:solidFill>
                    <a:srgbClr val="0000CC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负</a:t>
              </a:r>
              <a:r>
                <a:rPr lang="zh-CN" altLang="en-US" sz="28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；</a:t>
              </a:r>
              <a:endPara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" name="Object 8">
              <a:extLst>
                <a:ext uri="{FF2B5EF4-FFF2-40B4-BE49-F238E27FC236}">
                  <a16:creationId xmlns:a16="http://schemas.microsoft.com/office/drawing/2014/main" id="{4204391A-5B1A-CB7D-42F4-888B3C4CBEC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8666047"/>
                </p:ext>
              </p:extLst>
            </p:nvPr>
          </p:nvGraphicFramePr>
          <p:xfrm>
            <a:off x="4864348" y="4584984"/>
            <a:ext cx="457200" cy="685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43" name="Equation" r:id="rId14" imgW="101561" imgH="171567" progId="Equation.3">
                    <p:embed/>
                  </p:oleObj>
                </mc:Choice>
                <mc:Fallback>
                  <p:oleObj name="Equation" r:id="rId14" imgW="101561" imgH="171567" progId="Equation.3">
                    <p:embed/>
                    <p:pic>
                      <p:nvPicPr>
                        <p:cNvPr id="6" name="Object 8">
                          <a:extLst>
                            <a:ext uri="{FF2B5EF4-FFF2-40B4-BE49-F238E27FC236}">
                              <a16:creationId xmlns:a16="http://schemas.microsoft.com/office/drawing/2014/main" id="{108F5266-79ED-F333-747D-361BB8609C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4348" y="4584984"/>
                          <a:ext cx="457200" cy="685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10">
              <a:extLst>
                <a:ext uri="{FF2B5EF4-FFF2-40B4-BE49-F238E27FC236}">
                  <a16:creationId xmlns:a16="http://schemas.microsoft.com/office/drawing/2014/main" id="{2AB79C1D-6DB4-9400-16FA-99855EDC1D7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20079408"/>
                </p:ext>
              </p:extLst>
            </p:nvPr>
          </p:nvGraphicFramePr>
          <p:xfrm>
            <a:off x="1485582" y="4653715"/>
            <a:ext cx="857250" cy="534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44" name="Equation" r:id="rId16" imgW="279410" imgH="158694" progId="Equation.3">
                    <p:embed/>
                  </p:oleObj>
                </mc:Choice>
                <mc:Fallback>
                  <p:oleObj name="Equation" r:id="rId16" imgW="279410" imgH="158694" progId="Equation.3">
                    <p:embed/>
                    <p:pic>
                      <p:nvPicPr>
                        <p:cNvPr id="8" name="Object 10">
                          <a:extLst>
                            <a:ext uri="{FF2B5EF4-FFF2-40B4-BE49-F238E27FC236}">
                              <a16:creationId xmlns:a16="http://schemas.microsoft.com/office/drawing/2014/main" id="{0DBD203C-F294-12C9-D3F3-AFF8E55B65D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5582" y="4653715"/>
                          <a:ext cx="857250" cy="5349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11">
              <a:extLst>
                <a:ext uri="{FF2B5EF4-FFF2-40B4-BE49-F238E27FC236}">
                  <a16:creationId xmlns:a16="http://schemas.microsoft.com/office/drawing/2014/main" id="{62B47A2B-40AF-C379-2132-39737A7BCF0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6267676"/>
                </p:ext>
              </p:extLst>
            </p:nvPr>
          </p:nvGraphicFramePr>
          <p:xfrm>
            <a:off x="2774177" y="4640828"/>
            <a:ext cx="569913" cy="565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45" name="Equation" r:id="rId18" imgW="158660" imgH="158694" progId="Equation.DSMT4">
                    <p:embed/>
                  </p:oleObj>
                </mc:Choice>
                <mc:Fallback>
                  <p:oleObj name="Equation" r:id="rId18" imgW="158660" imgH="158694" progId="Equation.DSMT4">
                    <p:embed/>
                    <p:pic>
                      <p:nvPicPr>
                        <p:cNvPr id="9" name="Object 11">
                          <a:extLst>
                            <a:ext uri="{FF2B5EF4-FFF2-40B4-BE49-F238E27FC236}">
                              <a16:creationId xmlns:a16="http://schemas.microsoft.com/office/drawing/2014/main" id="{82ADE193-8954-F7D0-3A2C-9DF44F7452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74177" y="4640828"/>
                          <a:ext cx="569913" cy="565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12">
              <a:extLst>
                <a:ext uri="{FF2B5EF4-FFF2-40B4-BE49-F238E27FC236}">
                  <a16:creationId xmlns:a16="http://schemas.microsoft.com/office/drawing/2014/main" id="{817DA288-B9F2-D1B8-31CE-560ED861F7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28554006"/>
                </p:ext>
              </p:extLst>
            </p:nvPr>
          </p:nvGraphicFramePr>
          <p:xfrm>
            <a:off x="7756206" y="4570695"/>
            <a:ext cx="457200" cy="685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46" name="Equation" r:id="rId20" imgW="101561" imgH="171567" progId="Equation.3">
                    <p:embed/>
                  </p:oleObj>
                </mc:Choice>
                <mc:Fallback>
                  <p:oleObj name="Equation" r:id="rId20" imgW="101561" imgH="171567" progId="Equation.3">
                    <p:embed/>
                    <p:pic>
                      <p:nvPicPr>
                        <p:cNvPr id="10" name="Object 12">
                          <a:extLst>
                            <a:ext uri="{FF2B5EF4-FFF2-40B4-BE49-F238E27FC236}">
                              <a16:creationId xmlns:a16="http://schemas.microsoft.com/office/drawing/2014/main" id="{FEC18C5D-0660-77AE-CE94-5A2E61489B2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56206" y="4570695"/>
                          <a:ext cx="457200" cy="685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Text Box 6">
            <a:extLst>
              <a:ext uri="{FF2B5EF4-FFF2-40B4-BE49-F238E27FC236}">
                <a16:creationId xmlns:a16="http://schemas.microsoft.com/office/drawing/2014/main" id="{C35D5EAA-0762-8AD6-CADE-28A5DC7CA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19" y="5386069"/>
            <a:ext cx="87630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ClrTx/>
              <a:buSzPct val="80000"/>
            </a:pP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为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正</a:t>
            </a: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负</a:t>
            </a: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时，表示电动势方向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顺</a:t>
            </a: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逆</a:t>
            </a:r>
            <a:r>
              <a:rPr lang="en-US" altLang="zh-CN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着     的方向。</a:t>
            </a:r>
          </a:p>
        </p:txBody>
      </p:sp>
      <p:graphicFrame>
        <p:nvGraphicFramePr>
          <p:cNvPr id="9" name="Object 11">
            <a:extLst>
              <a:ext uri="{FF2B5EF4-FFF2-40B4-BE49-F238E27FC236}">
                <a16:creationId xmlns:a16="http://schemas.microsoft.com/office/drawing/2014/main" id="{C0BB2E4C-4FA0-EB69-23AA-8616D26DC5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087086"/>
              </p:ext>
            </p:extLst>
          </p:nvPr>
        </p:nvGraphicFramePr>
        <p:xfrm>
          <a:off x="6900720" y="5330785"/>
          <a:ext cx="569913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7" name="Equation" r:id="rId22" imgW="158660" imgH="158694" progId="Equation.DSMT4">
                  <p:embed/>
                </p:oleObj>
              </mc:Choice>
              <mc:Fallback>
                <p:oleObj name="Equation" r:id="rId22" imgW="158660" imgH="158694" progId="Equation.DSMT4">
                  <p:embed/>
                  <p:pic>
                    <p:nvPicPr>
                      <p:cNvPr id="17420" name="Object 11">
                        <a:extLst>
                          <a:ext uri="{FF2B5EF4-FFF2-40B4-BE49-F238E27FC236}">
                            <a16:creationId xmlns:a16="http://schemas.microsoft.com/office/drawing/2014/main" id="{67AFABAA-405F-814E-F596-0F5807D104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0720" y="5330785"/>
                        <a:ext cx="569913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>
            <a:extLst>
              <a:ext uri="{FF2B5EF4-FFF2-40B4-BE49-F238E27FC236}">
                <a16:creationId xmlns:a16="http://schemas.microsoft.com/office/drawing/2014/main" id="{F6F0420A-B0E6-1062-0391-EA97C4E07A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0573985"/>
              </p:ext>
            </p:extLst>
          </p:nvPr>
        </p:nvGraphicFramePr>
        <p:xfrm>
          <a:off x="638711" y="5291425"/>
          <a:ext cx="457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8" name="Equation" r:id="rId20" imgW="101561" imgH="171567" progId="Equation.3">
                  <p:embed/>
                </p:oleObj>
              </mc:Choice>
              <mc:Fallback>
                <p:oleObj name="Equation" r:id="rId20" imgW="101561" imgH="171567" progId="Equation.3">
                  <p:embed/>
                  <p:pic>
                    <p:nvPicPr>
                      <p:cNvPr id="17421" name="Object 12">
                        <a:extLst>
                          <a:ext uri="{FF2B5EF4-FFF2-40B4-BE49-F238E27FC236}">
                            <a16:creationId xmlns:a16="http://schemas.microsoft.com/office/drawing/2014/main" id="{4060AB66-5C23-4BAF-958C-8D57C46697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711" y="5291425"/>
                        <a:ext cx="4572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2">
            <a:extLst>
              <a:ext uri="{FF2B5EF4-FFF2-40B4-BE49-F238E27FC236}">
                <a16:creationId xmlns:a16="http://schemas.microsoft.com/office/drawing/2014/main" id="{503CECC5-7A17-AEFB-2DA5-E4A0D38F5F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19" y="6138134"/>
            <a:ext cx="464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ClrTx/>
              <a:buSzPct val="80000"/>
            </a:pPr>
            <a:r>
              <a:rPr lang="zh-CN" altLang="en-US" sz="2800" b="1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对于闭合回路</a:t>
            </a:r>
          </a:p>
        </p:txBody>
      </p:sp>
      <p:graphicFrame>
        <p:nvGraphicFramePr>
          <p:cNvPr id="12" name="Object 3">
            <a:extLst>
              <a:ext uri="{FF2B5EF4-FFF2-40B4-BE49-F238E27FC236}">
                <a16:creationId xmlns:a16="http://schemas.microsoft.com/office/drawing/2014/main" id="{A233CFB0-6801-39E5-561B-E4ACBBF35D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5177186"/>
              </p:ext>
            </p:extLst>
          </p:nvPr>
        </p:nvGraphicFramePr>
        <p:xfrm>
          <a:off x="3038038" y="5984146"/>
          <a:ext cx="3017837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9" name="Equation" r:id="rId23" imgW="939790" imgH="228678" progId="Equation.3">
                  <p:embed/>
                </p:oleObj>
              </mc:Choice>
              <mc:Fallback>
                <p:oleObj name="Equation" r:id="rId23" imgW="939790" imgH="228678" progId="Equation.3">
                  <p:embed/>
                  <p:pic>
                    <p:nvPicPr>
                      <p:cNvPr id="58371" name="Object 3">
                        <a:extLst>
                          <a:ext uri="{FF2B5EF4-FFF2-40B4-BE49-F238E27FC236}">
                            <a16:creationId xmlns:a16="http://schemas.microsoft.com/office/drawing/2014/main" id="{87588001-36FD-679E-E07D-240B91F18C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8038" y="5984146"/>
                        <a:ext cx="3017837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4AFE305D-691C-7AF0-1BE3-34156BE7FAA0}"/>
              </a:ext>
            </a:extLst>
          </p:cNvPr>
          <p:cNvSpPr/>
          <p:nvPr/>
        </p:nvSpPr>
        <p:spPr bwMode="auto">
          <a:xfrm>
            <a:off x="384448" y="900915"/>
            <a:ext cx="2736304" cy="12601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7115B59-1E5A-46A6-AC00-468F6C36B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0A16A4-F36F-4ECD-A985-5FF5E87E8BC6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8" grpId="0" autoUpdateAnimBg="0"/>
      <p:bldP spid="8" grpId="0"/>
      <p:bldP spid="11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25D53102-9ED9-666D-CC51-168EE1E339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161746"/>
            <a:ext cx="762000" cy="1200329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问</a:t>
            </a:r>
            <a:br>
              <a:rPr lang="zh-CN" altLang="en-US" sz="3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3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题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07295F3B-6035-90F2-F743-075347E14A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5075" y="39492"/>
            <a:ext cx="7777162" cy="1363663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660033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洛仑兹力永远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</a:t>
            </a:r>
            <a:r>
              <a:rPr lang="zh-CN" altLang="en-US" sz="2800" b="1" dirty="0">
                <a:solidFill>
                  <a:srgbClr val="660033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对电荷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做功</a:t>
            </a:r>
            <a:r>
              <a:rPr lang="zh-CN" altLang="en-US" sz="2800" b="1" dirty="0">
                <a:solidFill>
                  <a:srgbClr val="660033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，这里又可以作为非静电力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做功</a:t>
            </a:r>
            <a:r>
              <a:rPr lang="zh-CN" altLang="en-US" sz="2800" b="1" dirty="0">
                <a:solidFill>
                  <a:srgbClr val="660033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产生感应电动势，两者是否有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矛盾</a:t>
            </a:r>
            <a:r>
              <a:rPr lang="zh-CN" altLang="en-US" sz="2800" b="1" dirty="0">
                <a:solidFill>
                  <a:srgbClr val="660033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？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15366" name="Object 6">
            <a:extLst>
              <a:ext uri="{FF2B5EF4-FFF2-40B4-BE49-F238E27FC236}">
                <a16:creationId xmlns:a16="http://schemas.microsoft.com/office/drawing/2014/main" id="{A9DDD263-EB1E-B670-87BD-96EDE1D0ED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484453"/>
              </p:ext>
            </p:extLst>
          </p:nvPr>
        </p:nvGraphicFramePr>
        <p:xfrm>
          <a:off x="731401" y="4848327"/>
          <a:ext cx="17716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" name="Equation" r:id="rId3" imgW="774360" imgH="215640" progId="Equation.DSMT4">
                  <p:embed/>
                </p:oleObj>
              </mc:Choice>
              <mc:Fallback>
                <p:oleObj name="Equation" r:id="rId3" imgW="774360" imgH="215640" progId="Equation.DSMT4">
                  <p:embed/>
                  <p:pic>
                    <p:nvPicPr>
                      <p:cNvPr id="15366" name="Object 6">
                        <a:extLst>
                          <a:ext uri="{FF2B5EF4-FFF2-40B4-BE49-F238E27FC236}">
                            <a16:creationId xmlns:a16="http://schemas.microsoft.com/office/drawing/2014/main" id="{A9DDD263-EB1E-B670-87BD-96EDE1D0ED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401" y="4848327"/>
                        <a:ext cx="1771650" cy="47466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9" name="Object 9">
            <a:extLst>
              <a:ext uri="{FF2B5EF4-FFF2-40B4-BE49-F238E27FC236}">
                <a16:creationId xmlns:a16="http://schemas.microsoft.com/office/drawing/2014/main" id="{3ADB6572-B36A-9F09-A69E-097A381FD2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70468"/>
              </p:ext>
            </p:extLst>
          </p:nvPr>
        </p:nvGraphicFramePr>
        <p:xfrm>
          <a:off x="741137" y="5499295"/>
          <a:ext cx="1771650" cy="465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" name="Equation" r:id="rId5" imgW="787058" imgH="215806" progId="Equation.3">
                  <p:embed/>
                </p:oleObj>
              </mc:Choice>
              <mc:Fallback>
                <p:oleObj name="Equation" r:id="rId5" imgW="787058" imgH="215806" progId="Equation.3">
                  <p:embed/>
                  <p:pic>
                    <p:nvPicPr>
                      <p:cNvPr id="15369" name="Object 9">
                        <a:extLst>
                          <a:ext uri="{FF2B5EF4-FFF2-40B4-BE49-F238E27FC236}">
                            <a16:creationId xmlns:a16="http://schemas.microsoft.com/office/drawing/2014/main" id="{3ADB6572-B36A-9F09-A69E-097A381FD2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37" y="5499295"/>
                        <a:ext cx="1771650" cy="465981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1" name="Text Box 11">
            <a:extLst>
              <a:ext uri="{FF2B5EF4-FFF2-40B4-BE49-F238E27FC236}">
                <a16:creationId xmlns:a16="http://schemas.microsoft.com/office/drawing/2014/main" id="{777D5036-65AD-CBEE-EBDB-BB63E04F95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9657" y="5526251"/>
            <a:ext cx="6081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阻碍导体棒运动，做负功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安培力</a:t>
            </a:r>
          </a:p>
        </p:txBody>
      </p:sp>
      <p:sp>
        <p:nvSpPr>
          <p:cNvPr id="15373" name="Text Box 13">
            <a:extLst>
              <a:ext uri="{FF2B5EF4-FFF2-40B4-BE49-F238E27FC236}">
                <a16:creationId xmlns:a16="http://schemas.microsoft.com/office/drawing/2014/main" id="{4162DCB9-D4EC-6F23-5888-2E6D0A18D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953" y="6137319"/>
            <a:ext cx="878522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000" b="1" dirty="0">
                <a:solidFill>
                  <a:srgbClr val="00008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两个力所做的功的代数和为零</a:t>
            </a:r>
            <a:r>
              <a:rPr lang="en-US" altLang="zh-CN" sz="3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3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洛仑兹力不做功</a:t>
            </a:r>
            <a:endParaRPr lang="zh-CN" altLang="en-US" sz="3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21DA6D-7057-48E1-97EC-D9A848B42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3691" y="1492589"/>
            <a:ext cx="2592288" cy="3414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95C8CB8-2AFA-A17E-2134-EB375E558C1F}"/>
              </a:ext>
            </a:extLst>
          </p:cNvPr>
          <p:cNvSpPr txBox="1"/>
          <p:nvPr/>
        </p:nvSpPr>
        <p:spPr>
          <a:xfrm>
            <a:off x="513387" y="424276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考虑两个分力：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D20562-6C9B-4998-1E6B-77440A0F17B4}"/>
              </a:ext>
            </a:extLst>
          </p:cNvPr>
          <p:cNvSpPr txBox="1"/>
          <p:nvPr/>
        </p:nvSpPr>
        <p:spPr>
          <a:xfrm>
            <a:off x="2686438" y="483097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驱动电子运动形成电流，做正功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36ABC64-9F33-0EA1-6628-A6D0362DC379}"/>
              </a:ext>
            </a:extLst>
          </p:cNvPr>
          <p:cNvGrpSpPr/>
          <p:nvPr/>
        </p:nvGrpSpPr>
        <p:grpSpPr>
          <a:xfrm>
            <a:off x="543542" y="1520077"/>
            <a:ext cx="3908301" cy="576248"/>
            <a:chOff x="447675" y="1475589"/>
            <a:chExt cx="3908301" cy="576248"/>
          </a:xfrm>
        </p:grpSpPr>
        <p:sp>
          <p:nvSpPr>
            <p:cNvPr id="15365" name="Text Box 5">
              <a:extLst>
                <a:ext uri="{FF2B5EF4-FFF2-40B4-BE49-F238E27FC236}">
                  <a16:creationId xmlns:a16="http://schemas.microsoft.com/office/drawing/2014/main" id="{3ECE553F-4CA2-4921-A98D-635CB55F70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675" y="1475589"/>
              <a:ext cx="3908301" cy="576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ts val="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/>
              </a:pPr>
              <a:r>
                <a:rPr lang="zh-CN" altLang="en-US" b="1" dirty="0">
                  <a:ea typeface="黑体" panose="02010609060101010101" pitchFamily="49" charset="-122"/>
                  <a:cs typeface="Times New Roman" panose="02020603050405020304" pitchFamily="18" charset="0"/>
                </a:rPr>
                <a:t>   ：</a:t>
              </a:r>
              <a:r>
                <a:rPr lang="zh-CN" altLang="en-US" b="1" dirty="0">
                  <a:solidFill>
                    <a:srgbClr val="0000CC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棒在磁场中运动速度</a:t>
              </a:r>
            </a:p>
          </p:txBody>
        </p:sp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5FB3A231-1269-531C-AF02-A924C0099CF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73156869"/>
                </p:ext>
              </p:extLst>
            </p:nvPr>
          </p:nvGraphicFramePr>
          <p:xfrm>
            <a:off x="683868" y="1622493"/>
            <a:ext cx="548757" cy="401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28" name="Equation" r:id="rId8" imgW="126720" imgH="177480" progId="Equation.DSMT4">
                    <p:embed/>
                  </p:oleObj>
                </mc:Choice>
                <mc:Fallback>
                  <p:oleObj name="Equation" r:id="rId8" imgW="1267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83868" y="1622493"/>
                          <a:ext cx="548757" cy="4010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9A0EB79-F791-5090-2E88-83AD6C6D394F}"/>
              </a:ext>
            </a:extLst>
          </p:cNvPr>
          <p:cNvGrpSpPr/>
          <p:nvPr/>
        </p:nvGrpSpPr>
        <p:grpSpPr>
          <a:xfrm>
            <a:off x="543542" y="2096325"/>
            <a:ext cx="5204445" cy="576248"/>
            <a:chOff x="395965" y="2278384"/>
            <a:chExt cx="5204445" cy="576248"/>
          </a:xfrm>
        </p:grpSpPr>
        <p:sp>
          <p:nvSpPr>
            <p:cNvPr id="6" name="Text Box 5">
              <a:extLst>
                <a:ext uri="{FF2B5EF4-FFF2-40B4-BE49-F238E27FC236}">
                  <a16:creationId xmlns:a16="http://schemas.microsoft.com/office/drawing/2014/main" id="{3C0C792A-F42E-30C1-E21E-49B752EF55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965" y="2278384"/>
              <a:ext cx="5204445" cy="576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9pPr>
            </a:lstStyle>
            <a:p>
              <a:pPr marL="182563" indent="-182563" eaLnBrk="1" hangingPunct="1">
                <a:lnSpc>
                  <a:spcPct val="150000"/>
                </a:lnSpc>
                <a:spcBef>
                  <a:spcPts val="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/>
              </a:pPr>
              <a:r>
                <a:rPr lang="zh-CN" altLang="en-US" b="1" dirty="0">
                  <a:ea typeface="黑体" panose="02010609060101010101" pitchFamily="49" charset="-122"/>
                  <a:cs typeface="Times New Roman" panose="02020603050405020304" pitchFamily="18" charset="0"/>
                </a:rPr>
                <a:t>   ：</a:t>
              </a:r>
              <a:r>
                <a:rPr lang="zh-CN" altLang="en-US" b="1" dirty="0">
                  <a:solidFill>
                    <a:srgbClr val="660033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电子相对于导体的定向运动速度</a:t>
              </a:r>
            </a:p>
          </p:txBody>
        </p:sp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2F37C02A-16CE-F4C1-406B-2AFBC3D30F1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7102744"/>
                </p:ext>
              </p:extLst>
            </p:nvPr>
          </p:nvGraphicFramePr>
          <p:xfrm>
            <a:off x="662603" y="2457351"/>
            <a:ext cx="279524" cy="3773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29" name="Equation" r:id="rId10" imgW="126720" imgH="177480" progId="Equation.DSMT4">
                    <p:embed/>
                  </p:oleObj>
                </mc:Choice>
                <mc:Fallback>
                  <p:oleObj name="Equation" r:id="rId10" imgW="1267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62603" y="2457351"/>
                          <a:ext cx="279524" cy="3773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082B29C-76F1-21EB-FD12-0433DB9B9125}"/>
              </a:ext>
            </a:extLst>
          </p:cNvPr>
          <p:cNvGrpSpPr/>
          <p:nvPr/>
        </p:nvGrpSpPr>
        <p:grpSpPr>
          <a:xfrm>
            <a:off x="524228" y="2713951"/>
            <a:ext cx="5204445" cy="576248"/>
            <a:chOff x="428361" y="2669463"/>
            <a:chExt cx="5204445" cy="576248"/>
          </a:xfrm>
        </p:grpSpPr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4D8F1980-B5CE-36AD-5EFA-F5A63DCFF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361" y="2669463"/>
              <a:ext cx="5204445" cy="576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ts val="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/>
              </a:pPr>
              <a:r>
                <a:rPr lang="zh-CN" altLang="en-US" b="1" dirty="0">
                  <a:ea typeface="黑体" panose="02010609060101010101" pitchFamily="49" charset="-122"/>
                  <a:cs typeface="Times New Roman" panose="02020603050405020304" pitchFamily="18" charset="0"/>
                </a:rPr>
                <a:t>         </a:t>
              </a:r>
              <a:r>
                <a:rPr lang="zh-CN" altLang="en-US" b="1" dirty="0">
                  <a:solidFill>
                    <a:srgbClr val="FF0000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：</a:t>
              </a:r>
              <a:r>
                <a:rPr lang="zh-CN" altLang="en-US" b="1" dirty="0">
                  <a:solidFill>
                    <a:srgbClr val="CC0000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电子总速度</a:t>
              </a:r>
              <a:r>
                <a:rPr lang="zh-CN" altLang="en-US" b="1" dirty="0"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</a:p>
          </p:txBody>
        </p:sp>
        <p:graphicFrame>
          <p:nvGraphicFramePr>
            <p:cNvPr id="14" name="对象 13">
              <a:extLst>
                <a:ext uri="{FF2B5EF4-FFF2-40B4-BE49-F238E27FC236}">
                  <a16:creationId xmlns:a16="http://schemas.microsoft.com/office/drawing/2014/main" id="{0E326FC0-1697-27BA-52C0-96A7C179338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79540192"/>
                </p:ext>
              </p:extLst>
            </p:nvPr>
          </p:nvGraphicFramePr>
          <p:xfrm>
            <a:off x="731401" y="2895002"/>
            <a:ext cx="637991" cy="3308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30" name="Equation" r:id="rId12" imgW="342720" imgH="177480" progId="Equation.DSMT4">
                    <p:embed/>
                  </p:oleObj>
                </mc:Choice>
                <mc:Fallback>
                  <p:oleObj name="Equation" r:id="rId12" imgW="3427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731401" y="2895002"/>
                          <a:ext cx="637991" cy="3308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48E4C3C-8095-9B2C-87DC-6FA3364A99EA}"/>
              </a:ext>
            </a:extLst>
          </p:cNvPr>
          <p:cNvGrpSpPr/>
          <p:nvPr/>
        </p:nvGrpSpPr>
        <p:grpSpPr>
          <a:xfrm>
            <a:off x="518998" y="3340922"/>
            <a:ext cx="5204445" cy="701132"/>
            <a:chOff x="423131" y="3296434"/>
            <a:chExt cx="5204445" cy="701132"/>
          </a:xfrm>
        </p:grpSpPr>
        <p:sp>
          <p:nvSpPr>
            <p:cNvPr id="5" name="Text Box 5">
              <a:extLst>
                <a:ext uri="{FF2B5EF4-FFF2-40B4-BE49-F238E27FC236}">
                  <a16:creationId xmlns:a16="http://schemas.microsoft.com/office/drawing/2014/main" id="{FDC4D79F-FD1A-7F21-3758-8D093021F3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131" y="3296434"/>
              <a:ext cx="5204445" cy="579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ts val="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/>
              </a:pPr>
              <a:r>
                <a:rPr lang="en-US" altLang="zh-CN" dirty="0"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endParaRPr lang="zh-CN" altLang="en-US" dirty="0"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819C8C36-1B43-DA39-4B2B-30657A71AF6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8532227"/>
                </p:ext>
              </p:extLst>
            </p:nvPr>
          </p:nvGraphicFramePr>
          <p:xfrm>
            <a:off x="791355" y="3374631"/>
            <a:ext cx="2865501" cy="6229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31" name="Equation" r:id="rId14" imgW="1168200" imgH="253800" progId="Equation.DSMT4">
                    <p:embed/>
                  </p:oleObj>
                </mc:Choice>
                <mc:Fallback>
                  <p:oleObj name="Equation" r:id="rId14" imgW="1168200" imgH="253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791355" y="3374631"/>
                          <a:ext cx="2865501" cy="62293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EB1162E-5684-80F6-91F7-F824C23D7F15}"/>
                </a:ext>
              </a:extLst>
            </p:cNvPr>
            <p:cNvSpPr txBox="1"/>
            <p:nvPr/>
          </p:nvSpPr>
          <p:spPr>
            <a:xfrm>
              <a:off x="3878709" y="3450898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不做功</a:t>
              </a:r>
            </a:p>
          </p:txBody>
        </p:sp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BB7C2C5-DFBD-4BCB-BE33-753F4CD9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B5BB4B-0769-4C04-B263-CBBFD4B8FD63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 autoUpdateAnimBg="0"/>
      <p:bldP spid="15371" grpId="0" autoUpdateAnimBg="0"/>
      <p:bldP spid="15373" grpId="0" autoUpdateAnimBg="0"/>
      <p:bldP spid="3" grpId="0"/>
      <p:bldP spid="4" grpId="0"/>
      <p:bldP spid="15365" grpId="0" build="p" autoUpdateAnimBg="0"/>
      <p:bldP spid="6" grpId="0" build="p" autoUpdateAnimBg="0"/>
      <p:bldP spid="7" grpId="0" build="p" autoUpdateAnimBg="0"/>
      <p:bldP spid="5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>
            <a:extLst>
              <a:ext uri="{FF2B5EF4-FFF2-40B4-BE49-F238E27FC236}">
                <a16:creationId xmlns:a16="http://schemas.microsoft.com/office/drawing/2014/main" id="{48910001-4394-6B1D-7F91-E760A9B7C7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7769" y="557370"/>
            <a:ext cx="8534400" cy="762000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洛仑兹力起到了传递能量的作用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19462" name="Text Box 4">
            <a:extLst>
              <a:ext uri="{FF2B5EF4-FFF2-40B4-BE49-F238E27FC236}">
                <a16:creationId xmlns:a16="http://schemas.microsoft.com/office/drawing/2014/main" id="{430AF287-3974-12C2-EC16-8CF819EC8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617" y="1522342"/>
            <a:ext cx="1905232" cy="646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>
                <a:solidFill>
                  <a:srgbClr val="00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机械能</a:t>
            </a:r>
            <a:r>
              <a:rPr lang="zh-CN" altLang="en-US" sz="360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19463" name="Text Box 6">
            <a:extLst>
              <a:ext uri="{FF2B5EF4-FFF2-40B4-BE49-F238E27FC236}">
                <a16:creationId xmlns:a16="http://schemas.microsoft.com/office/drawing/2014/main" id="{8C2E0DF1-98ED-7437-736B-274FCD547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3182" y="1546825"/>
            <a:ext cx="1219349" cy="646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电能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19464" name="Text Box 7">
            <a:extLst>
              <a:ext uri="{FF2B5EF4-FFF2-40B4-BE49-F238E27FC236}">
                <a16:creationId xmlns:a16="http://schemas.microsoft.com/office/drawing/2014/main" id="{0803D1F0-19A7-0609-98B2-BEECC2C6A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4519" y="1519837"/>
            <a:ext cx="1371767" cy="646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热能 </a:t>
            </a:r>
          </a:p>
        </p:txBody>
      </p:sp>
      <p:sp>
        <p:nvSpPr>
          <p:cNvPr id="19465" name="AutoShape 8">
            <a:extLst>
              <a:ext uri="{FF2B5EF4-FFF2-40B4-BE49-F238E27FC236}">
                <a16:creationId xmlns:a16="http://schemas.microsoft.com/office/drawing/2014/main" id="{016B5490-3B50-09B1-91FE-29D23D65C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517" y="1767699"/>
            <a:ext cx="1704611" cy="305012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466" name="AutoShape 9">
            <a:extLst>
              <a:ext uri="{FF2B5EF4-FFF2-40B4-BE49-F238E27FC236}">
                <a16:creationId xmlns:a16="http://schemas.microsoft.com/office/drawing/2014/main" id="{619A7C36-6434-5D7A-784A-D50DEB756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584" y="1767699"/>
            <a:ext cx="1371767" cy="294662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76142D-5A8B-4E33-8590-8BBF29F49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2348880"/>
            <a:ext cx="2540120" cy="3347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6B09C77-0ADD-DD39-124F-6F8FF2BFE311}"/>
              </a:ext>
            </a:extLst>
          </p:cNvPr>
          <p:cNvSpPr txBox="1"/>
          <p:nvPr/>
        </p:nvSpPr>
        <p:spPr>
          <a:xfrm>
            <a:off x="1421586" y="2283173"/>
            <a:ext cx="244847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spcBef>
                <a:spcPct val="0"/>
              </a:spcBef>
              <a:buClrTx/>
              <a:buSzTx/>
              <a:buNone/>
            </a:pPr>
            <a:r>
              <a:rPr kumimoji="0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外力克服</a:t>
            </a:r>
            <a:r>
              <a:rPr kumimoji="0"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F</a:t>
            </a:r>
            <a:r>
              <a:rPr kumimoji="0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’做功</a:t>
            </a:r>
            <a:r>
              <a:rPr kumimoji="0"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kumimoji="0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kumimoji="0"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F</a:t>
            </a:r>
            <a:r>
              <a:rPr kumimoji="0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转化为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产生感应电动势</a:t>
            </a:r>
            <a:endParaRPr kumimoji="0"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BBEC01-E718-40A1-759A-B8235CAC47B8}"/>
              </a:ext>
            </a:extLst>
          </p:cNvPr>
          <p:cNvSpPr txBox="1"/>
          <p:nvPr/>
        </p:nvSpPr>
        <p:spPr>
          <a:xfrm>
            <a:off x="4639519" y="2168825"/>
            <a:ext cx="16278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spcBef>
                <a:spcPct val="0"/>
              </a:spcBef>
              <a:buClrTx/>
              <a:buSzTx/>
              <a:buNone/>
            </a:pPr>
            <a:r>
              <a:rPr kumimoji="0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形成电流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42546E8-4498-4B28-A86F-08891868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B5BB4B-0769-4C04-B263-CBBFD4B8FD63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/>
      <p:bldP spid="19463" grpId="0"/>
      <p:bldP spid="19464" grpId="0"/>
      <p:bldP spid="19465" grpId="0" animBg="1"/>
      <p:bldP spid="19466" grpId="0" animBg="1"/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98682C4-EE05-24EA-7473-890EAC6D5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983" y="4379523"/>
            <a:ext cx="3075654" cy="193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55A7457-BF42-0F37-05E0-744A96C0A96E}"/>
              </a:ext>
            </a:extLst>
          </p:cNvPr>
          <p:cNvSpPr txBox="1"/>
          <p:nvPr/>
        </p:nvSpPr>
        <p:spPr>
          <a:xfrm>
            <a:off x="5285793" y="6311418"/>
            <a:ext cx="32466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科拉顿研究电磁感应现象</a:t>
            </a:r>
            <a:endParaRPr lang="zh-CN" altLang="en-US" sz="20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DE7D3F9-A5FE-42D7-85B9-DA0F22AF6229}"/>
              </a:ext>
            </a:extLst>
          </p:cNvPr>
          <p:cNvGrpSpPr/>
          <p:nvPr/>
        </p:nvGrpSpPr>
        <p:grpSpPr>
          <a:xfrm>
            <a:off x="5289243" y="549422"/>
            <a:ext cx="3075654" cy="2706851"/>
            <a:chOff x="5289243" y="549422"/>
            <a:chExt cx="3075654" cy="2706851"/>
          </a:xfrm>
        </p:grpSpPr>
        <p:pic>
          <p:nvPicPr>
            <p:cNvPr id="6" name="电磁阻尼">
              <a:hlinkClick r:id="" action="ppaction://media"/>
              <a:extLst>
                <a:ext uri="{FF2B5EF4-FFF2-40B4-BE49-F238E27FC236}">
                  <a16:creationId xmlns:a16="http://schemas.microsoft.com/office/drawing/2014/main" id="{07468C70-43B7-DD43-DE12-F3AB87A7B484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5289243" y="549422"/>
              <a:ext cx="3075654" cy="2306741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71A42EB-061F-AC7C-2AEA-110061C9F04C}"/>
                </a:ext>
              </a:extLst>
            </p:cNvPr>
            <p:cNvSpPr txBox="1"/>
            <p:nvPr/>
          </p:nvSpPr>
          <p:spPr>
            <a:xfrm>
              <a:off x="5801921" y="2856163"/>
              <a:ext cx="180303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电磁阻尼现象</a:t>
              </a:r>
              <a:endParaRPr lang="zh-CN" altLang="en-US" sz="2000" dirty="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4BAA452-2867-F388-D220-70D6710CEC1A}"/>
              </a:ext>
            </a:extLst>
          </p:cNvPr>
          <p:cNvSpPr txBox="1"/>
          <p:nvPr/>
        </p:nvSpPr>
        <p:spPr>
          <a:xfrm>
            <a:off x="181952" y="1052736"/>
            <a:ext cx="4931228" cy="5155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1822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年阿喇果发现金属表面放置一定频率振动的磁针，其运动受到阻尼。（电磁阻尼现象，当时未能识别，无从解释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).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1824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年，阿喇果根据这个现象做了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铜盘实验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，发现转动的铜盘会带动上方自由悬挂的磁针旋转。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1825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年，科拉顿研究了电磁感应现象，但未能成功。</a:t>
            </a:r>
            <a:endParaRPr lang="zh-CN" alt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F734B02-90A5-7B85-25DC-8131C8E04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940" y="260648"/>
            <a:ext cx="4104456" cy="55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90000"/>
              </a:lnSpc>
              <a:buNone/>
            </a:pPr>
            <a:r>
              <a:rPr lang="zh-CN" altLang="en-US" b="1" kern="0" dirty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电磁感应现象的发现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C554BC2-EF22-3E97-F79F-00641A2ADDA6}"/>
              </a:ext>
            </a:extLst>
          </p:cNvPr>
          <p:cNvSpPr/>
          <p:nvPr/>
        </p:nvSpPr>
        <p:spPr bwMode="auto">
          <a:xfrm>
            <a:off x="395536" y="817960"/>
            <a:ext cx="3744416" cy="144016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9B6A69-57B9-4923-91CF-782CF63CDB52}"/>
              </a:ext>
            </a:extLst>
          </p:cNvPr>
          <p:cNvSpPr txBox="1"/>
          <p:nvPr/>
        </p:nvSpPr>
        <p:spPr>
          <a:xfrm>
            <a:off x="5166626" y="3337295"/>
            <a:ext cx="33123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6"/>
              </a:rPr>
              <a:t>阿拉果圆盘实验</a:t>
            </a:r>
            <a:r>
              <a:rPr lang="en-US" altLang="zh-CN" dirty="0">
                <a:hlinkClick r:id="rId6"/>
              </a:rPr>
              <a:t>_</a:t>
            </a:r>
            <a:r>
              <a:rPr lang="zh-CN" altLang="en-US" dirty="0">
                <a:hlinkClick r:id="rId6"/>
              </a:rPr>
              <a:t>哔哩哔哩</a:t>
            </a:r>
            <a:r>
              <a:rPr lang="en-US" altLang="zh-CN" dirty="0">
                <a:hlinkClick r:id="rId6"/>
              </a:rPr>
              <a:t>_</a:t>
            </a:r>
            <a:r>
              <a:rPr lang="en-US" altLang="zh-CN" dirty="0" err="1">
                <a:hlinkClick r:id="rId6"/>
              </a:rPr>
              <a:t>bilibili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29C69A-7D2D-46C4-A179-821A3BD21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B5BB4B-0769-4C04-B263-CBBFD4B8FD63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281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5" grpId="0"/>
      <p:bldP spid="11" grpId="0" build="p" bldLvl="5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8">
            <a:extLst>
              <a:ext uri="{FF2B5EF4-FFF2-40B4-BE49-F238E27FC236}">
                <a16:creationId xmlns:a16="http://schemas.microsoft.com/office/drawing/2014/main" id="{0D269995-D236-372A-53A2-1F36B05C32AA}"/>
              </a:ext>
            </a:extLst>
          </p:cNvPr>
          <p:cNvGrpSpPr>
            <a:grpSpLocks/>
          </p:cNvGrpSpPr>
          <p:nvPr/>
        </p:nvGrpSpPr>
        <p:grpSpPr bwMode="auto">
          <a:xfrm>
            <a:off x="8327051" y="2233017"/>
            <a:ext cx="609600" cy="685800"/>
            <a:chOff x="4992" y="720"/>
            <a:chExt cx="384" cy="432"/>
          </a:xfrm>
        </p:grpSpPr>
        <p:sp>
          <p:nvSpPr>
            <p:cNvPr id="22575" name="Line 9">
              <a:extLst>
                <a:ext uri="{FF2B5EF4-FFF2-40B4-BE49-F238E27FC236}">
                  <a16:creationId xmlns:a16="http://schemas.microsoft.com/office/drawing/2014/main" id="{9EFD16B2-511C-DAF1-90C9-4DD3178BB2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6" y="960"/>
              <a:ext cx="192" cy="19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stealth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6" name="Text Box 10">
              <a:extLst>
                <a:ext uri="{FF2B5EF4-FFF2-40B4-BE49-F238E27FC236}">
                  <a16:creationId xmlns:a16="http://schemas.microsoft.com/office/drawing/2014/main" id="{F6A15210-D0F5-888D-3D09-DC50647072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720"/>
              <a:ext cx="38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ω</a:t>
              </a:r>
            </a:p>
          </p:txBody>
        </p:sp>
      </p:grpSp>
      <p:grpSp>
        <p:nvGrpSpPr>
          <p:cNvPr id="3" name="Group 59">
            <a:extLst>
              <a:ext uri="{FF2B5EF4-FFF2-40B4-BE49-F238E27FC236}">
                <a16:creationId xmlns:a16="http://schemas.microsoft.com/office/drawing/2014/main" id="{9976337B-A693-A8EE-8CD4-7E452873F015}"/>
              </a:ext>
            </a:extLst>
          </p:cNvPr>
          <p:cNvGrpSpPr>
            <a:grpSpLocks/>
          </p:cNvGrpSpPr>
          <p:nvPr/>
        </p:nvGrpSpPr>
        <p:grpSpPr bwMode="auto">
          <a:xfrm>
            <a:off x="7793651" y="2721967"/>
            <a:ext cx="914400" cy="1206500"/>
            <a:chOff x="4560" y="1056"/>
            <a:chExt cx="720" cy="855"/>
          </a:xfrm>
        </p:grpSpPr>
        <p:sp>
          <p:nvSpPr>
            <p:cNvPr id="22572" name="Rectangle 3">
              <a:extLst>
                <a:ext uri="{FF2B5EF4-FFF2-40B4-BE49-F238E27FC236}">
                  <a16:creationId xmlns:a16="http://schemas.microsoft.com/office/drawing/2014/main" id="{F84CD8FA-32EB-8EDE-E988-C45F1B675E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684990">
              <a:off x="4656" y="1383"/>
              <a:ext cx="624" cy="48"/>
            </a:xfrm>
            <a:prstGeom prst="rect">
              <a:avLst/>
            </a:prstGeom>
            <a:solidFill>
              <a:srgbClr val="3333FF"/>
            </a:solidFill>
            <a:ln w="635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2573" name="Text Box 7">
              <a:extLst>
                <a:ext uri="{FF2B5EF4-FFF2-40B4-BE49-F238E27FC236}">
                  <a16:creationId xmlns:a16="http://schemas.microsoft.com/office/drawing/2014/main" id="{654A221D-A45D-006C-C012-7D7741D53C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" y="1056"/>
              <a:ext cx="288" cy="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22574" name="Text Box 11">
              <a:extLst>
                <a:ext uri="{FF2B5EF4-FFF2-40B4-BE49-F238E27FC236}">
                  <a16:creationId xmlns:a16="http://schemas.microsoft.com/office/drawing/2014/main" id="{74F17495-F8C8-268E-E1BB-1677677274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1584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O</a:t>
              </a:r>
            </a:p>
          </p:txBody>
        </p:sp>
      </p:grp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02D28F49-BDA8-DBC6-90E2-2FB3C41EB5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034240"/>
              </p:ext>
            </p:extLst>
          </p:nvPr>
        </p:nvGraphicFramePr>
        <p:xfrm>
          <a:off x="1007089" y="2884950"/>
          <a:ext cx="4216077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0" name="Equation" r:id="rId3" imgW="1809845" imgH="215805" progId="Equation.3">
                  <p:embed/>
                </p:oleObj>
              </mc:Choice>
              <mc:Fallback>
                <p:oleObj name="Equation" r:id="rId3" imgW="1809845" imgH="215805" progId="Equation.3">
                  <p:embed/>
                  <p:pic>
                    <p:nvPicPr>
                      <p:cNvPr id="11" name="Object 2">
                        <a:extLst>
                          <a:ext uri="{FF2B5EF4-FFF2-40B4-BE49-F238E27FC236}">
                            <a16:creationId xmlns:a16="http://schemas.microsoft.com/office/drawing/2014/main" id="{02D28F49-BDA8-DBC6-90E2-2FB3C41EB5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7089" y="2884950"/>
                        <a:ext cx="4216077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>
            <a:extLst>
              <a:ext uri="{FF2B5EF4-FFF2-40B4-BE49-F238E27FC236}">
                <a16:creationId xmlns:a16="http://schemas.microsoft.com/office/drawing/2014/main" id="{0B39DA69-FD7C-B665-74F9-1C0A9C11C0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227318"/>
              </p:ext>
            </p:extLst>
          </p:nvPr>
        </p:nvGraphicFramePr>
        <p:xfrm>
          <a:off x="935651" y="5728692"/>
          <a:ext cx="4602163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1" name="公式" r:id="rId5" imgW="1714602" imgH="342900" progId="Equation.3">
                  <p:embed/>
                </p:oleObj>
              </mc:Choice>
              <mc:Fallback>
                <p:oleObj name="公式" r:id="rId5" imgW="1714602" imgH="342900" progId="Equation.3">
                  <p:embed/>
                  <p:pic>
                    <p:nvPicPr>
                      <p:cNvPr id="12" name="Object 3">
                        <a:extLst>
                          <a:ext uri="{FF2B5EF4-FFF2-40B4-BE49-F238E27FC236}">
                            <a16:creationId xmlns:a16="http://schemas.microsoft.com/office/drawing/2014/main" id="{0B39DA69-FD7C-B665-74F9-1C0A9C11C0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651" y="5728692"/>
                        <a:ext cx="4602163" cy="1084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4">
            <a:extLst>
              <a:ext uri="{FF2B5EF4-FFF2-40B4-BE49-F238E27FC236}">
                <a16:creationId xmlns:a16="http://schemas.microsoft.com/office/drawing/2014/main" id="{3FB72BCE-455B-0D94-5DD3-6CABA5141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514" y="1098999"/>
            <a:ext cx="8643937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长为</a:t>
            </a:r>
            <a:r>
              <a:rPr lang="en-US" altLang="zh-CN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的导体棒在垂直于均匀磁场的平面上以角速度 </a:t>
            </a:r>
            <a:r>
              <a:rPr lang="zh-CN" altLang="en-US" sz="28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沿逆时针方向作匀速转动， 求感应电动势？</a:t>
            </a:r>
          </a:p>
        </p:txBody>
      </p:sp>
      <p:graphicFrame>
        <p:nvGraphicFramePr>
          <p:cNvPr id="14" name="Object 4">
            <a:extLst>
              <a:ext uri="{FF2B5EF4-FFF2-40B4-BE49-F238E27FC236}">
                <a16:creationId xmlns:a16="http://schemas.microsoft.com/office/drawing/2014/main" id="{F9A66949-4673-C446-B515-B1E7E23933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717482"/>
              </p:ext>
            </p:extLst>
          </p:nvPr>
        </p:nvGraphicFramePr>
        <p:xfrm>
          <a:off x="1007089" y="3438684"/>
          <a:ext cx="487680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2" name="Equation" r:id="rId7" imgW="2470226" imgH="425524" progId="Equation.3">
                  <p:embed/>
                </p:oleObj>
              </mc:Choice>
              <mc:Fallback>
                <p:oleObj name="Equation" r:id="rId7" imgW="2470226" imgH="425524" progId="Equation.3">
                  <p:embed/>
                  <p:pic>
                    <p:nvPicPr>
                      <p:cNvPr id="14" name="Object 4">
                        <a:extLst>
                          <a:ext uri="{FF2B5EF4-FFF2-40B4-BE49-F238E27FC236}">
                            <a16:creationId xmlns:a16="http://schemas.microsoft.com/office/drawing/2014/main" id="{F9A66949-4673-C446-B515-B1E7E2393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7089" y="3438684"/>
                        <a:ext cx="4876800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61">
            <a:extLst>
              <a:ext uri="{FF2B5EF4-FFF2-40B4-BE49-F238E27FC236}">
                <a16:creationId xmlns:a16="http://schemas.microsoft.com/office/drawing/2014/main" id="{F80C0FEC-F49B-D32F-C4D9-F3D9C6FF1E15}"/>
              </a:ext>
            </a:extLst>
          </p:cNvPr>
          <p:cNvGrpSpPr>
            <a:grpSpLocks/>
          </p:cNvGrpSpPr>
          <p:nvPr/>
        </p:nvGrpSpPr>
        <p:grpSpPr bwMode="auto">
          <a:xfrm>
            <a:off x="6436339" y="5157192"/>
            <a:ext cx="1782762" cy="1676400"/>
            <a:chOff x="3773" y="2736"/>
            <a:chExt cx="1387" cy="1248"/>
          </a:xfrm>
        </p:grpSpPr>
        <p:graphicFrame>
          <p:nvGraphicFramePr>
            <p:cNvPr id="22560" name="Object 5">
              <a:extLst>
                <a:ext uri="{FF2B5EF4-FFF2-40B4-BE49-F238E27FC236}">
                  <a16:creationId xmlns:a16="http://schemas.microsoft.com/office/drawing/2014/main" id="{753D9394-4E6F-E57A-EA77-58B095613C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20" y="3312"/>
            <a:ext cx="232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3" name="公式" r:id="rId9" imgW="82606" imgH="82624" progId="Equation.3">
                    <p:embed/>
                  </p:oleObj>
                </mc:Choice>
                <mc:Fallback>
                  <p:oleObj name="公式" r:id="rId9" imgW="82606" imgH="82624" progId="Equation.3">
                    <p:embed/>
                    <p:pic>
                      <p:nvPicPr>
                        <p:cNvPr id="22560" name="Object 5">
                          <a:extLst>
                            <a:ext uri="{FF2B5EF4-FFF2-40B4-BE49-F238E27FC236}">
                              <a16:creationId xmlns:a16="http://schemas.microsoft.com/office/drawing/2014/main" id="{753D9394-4E6F-E57A-EA77-58B095613C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0" y="3312"/>
                          <a:ext cx="232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61" name="Object 6">
              <a:extLst>
                <a:ext uri="{FF2B5EF4-FFF2-40B4-BE49-F238E27FC236}">
                  <a16:creationId xmlns:a16="http://schemas.microsoft.com/office/drawing/2014/main" id="{B374810B-5517-0385-3252-433D6D53449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33" y="3197"/>
            <a:ext cx="259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4" name="公式" r:id="rId11" imgW="101561" imgH="139735" progId="Equation.3">
                    <p:embed/>
                  </p:oleObj>
                </mc:Choice>
                <mc:Fallback>
                  <p:oleObj name="公式" r:id="rId11" imgW="101561" imgH="139735" progId="Equation.3">
                    <p:embed/>
                    <p:pic>
                      <p:nvPicPr>
                        <p:cNvPr id="22561" name="Object 6">
                          <a:extLst>
                            <a:ext uri="{FF2B5EF4-FFF2-40B4-BE49-F238E27FC236}">
                              <a16:creationId xmlns:a16="http://schemas.microsoft.com/office/drawing/2014/main" id="{B374810B-5517-0385-3252-433D6D53449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3197"/>
                          <a:ext cx="259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62" name="Object 7">
              <a:extLst>
                <a:ext uri="{FF2B5EF4-FFF2-40B4-BE49-F238E27FC236}">
                  <a16:creationId xmlns:a16="http://schemas.microsoft.com/office/drawing/2014/main" id="{6268B4AA-5247-179F-BEC7-51DB0A48E4F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6" y="3021"/>
            <a:ext cx="226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5" name="公式" r:id="rId13" imgW="158660" imgH="127095" progId="Equation.3">
                    <p:embed/>
                  </p:oleObj>
                </mc:Choice>
                <mc:Fallback>
                  <p:oleObj name="公式" r:id="rId13" imgW="158660" imgH="127095" progId="Equation.3">
                    <p:embed/>
                    <p:pic>
                      <p:nvPicPr>
                        <p:cNvPr id="22562" name="Object 7">
                          <a:extLst>
                            <a:ext uri="{FF2B5EF4-FFF2-40B4-BE49-F238E27FC236}">
                              <a16:creationId xmlns:a16="http://schemas.microsoft.com/office/drawing/2014/main" id="{6268B4AA-5247-179F-BEC7-51DB0A48E4F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6" y="3021"/>
                          <a:ext cx="226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63" name="Object 8">
              <a:extLst>
                <a:ext uri="{FF2B5EF4-FFF2-40B4-BE49-F238E27FC236}">
                  <a16:creationId xmlns:a16="http://schemas.microsoft.com/office/drawing/2014/main" id="{58111075-6548-1BB1-5501-730EE83F613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73" y="3648"/>
            <a:ext cx="212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6" name="公式" r:id="rId15" imgW="82606" imgH="88943" progId="Equation.3">
                    <p:embed/>
                  </p:oleObj>
                </mc:Choice>
                <mc:Fallback>
                  <p:oleObj name="公式" r:id="rId15" imgW="82606" imgH="88943" progId="Equation.3">
                    <p:embed/>
                    <p:pic>
                      <p:nvPicPr>
                        <p:cNvPr id="22563" name="Object 8">
                          <a:extLst>
                            <a:ext uri="{FF2B5EF4-FFF2-40B4-BE49-F238E27FC236}">
                              <a16:creationId xmlns:a16="http://schemas.microsoft.com/office/drawing/2014/main" id="{58111075-6548-1BB1-5501-730EE83F613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3" y="3648"/>
                          <a:ext cx="212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64" name="Object 9">
              <a:extLst>
                <a:ext uri="{FF2B5EF4-FFF2-40B4-BE49-F238E27FC236}">
                  <a16:creationId xmlns:a16="http://schemas.microsoft.com/office/drawing/2014/main" id="{1008C729-C1F4-83FF-57AC-E1607E72923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44" y="2832"/>
            <a:ext cx="21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7" name="公式" r:id="rId17" imgW="82606" imgH="88943" progId="Equation.3">
                    <p:embed/>
                  </p:oleObj>
                </mc:Choice>
                <mc:Fallback>
                  <p:oleObj name="公式" r:id="rId17" imgW="82606" imgH="88943" progId="Equation.3">
                    <p:embed/>
                    <p:pic>
                      <p:nvPicPr>
                        <p:cNvPr id="22564" name="Object 9">
                          <a:extLst>
                            <a:ext uri="{FF2B5EF4-FFF2-40B4-BE49-F238E27FC236}">
                              <a16:creationId xmlns:a16="http://schemas.microsoft.com/office/drawing/2014/main" id="{1008C729-C1F4-83FF-57AC-E1607E72923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2832"/>
                          <a:ext cx="21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65" name="Rectangle 22">
              <a:extLst>
                <a:ext uri="{FF2B5EF4-FFF2-40B4-BE49-F238E27FC236}">
                  <a16:creationId xmlns:a16="http://schemas.microsoft.com/office/drawing/2014/main" id="{B66DCA3F-C8E4-F63A-1020-673ED1ED3C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576044">
              <a:off x="4397" y="2784"/>
              <a:ext cx="48" cy="1104"/>
            </a:xfrm>
            <a:prstGeom prst="rect">
              <a:avLst/>
            </a:prstGeom>
            <a:solidFill>
              <a:srgbClr val="FF66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2566" name="Line 23">
              <a:extLst>
                <a:ext uri="{FF2B5EF4-FFF2-40B4-BE49-F238E27FC236}">
                  <a16:creationId xmlns:a16="http://schemas.microsoft.com/office/drawing/2014/main" id="{2B5B2D35-5036-3F16-7797-279661C177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2" y="2736"/>
              <a:ext cx="580" cy="909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7" name="Line 24">
              <a:extLst>
                <a:ext uri="{FF2B5EF4-FFF2-40B4-BE49-F238E27FC236}">
                  <a16:creationId xmlns:a16="http://schemas.microsoft.com/office/drawing/2014/main" id="{C4452490-EA7C-E1B3-C47F-FE3E7D06A0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6" y="3024"/>
              <a:ext cx="233" cy="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8" name="Line 25">
              <a:extLst>
                <a:ext uri="{FF2B5EF4-FFF2-40B4-BE49-F238E27FC236}">
                  <a16:creationId xmlns:a16="http://schemas.microsoft.com/office/drawing/2014/main" id="{8E4FDA70-33BA-39BC-BC2C-BE954B4572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3696"/>
              <a:ext cx="221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9" name="Line 26">
              <a:extLst>
                <a:ext uri="{FF2B5EF4-FFF2-40B4-BE49-F238E27FC236}">
                  <a16:creationId xmlns:a16="http://schemas.microsoft.com/office/drawing/2014/main" id="{ABB18E64-5B4E-7CAA-29AA-998E914510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14" y="3678"/>
              <a:ext cx="38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0" name="Line 27">
              <a:extLst>
                <a:ext uri="{FF2B5EF4-FFF2-40B4-BE49-F238E27FC236}">
                  <a16:creationId xmlns:a16="http://schemas.microsoft.com/office/drawing/2014/main" id="{F4D3EF04-9755-35B9-AF86-58AA824435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04" y="3312"/>
              <a:ext cx="38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571" name="Object 10">
              <a:extLst>
                <a:ext uri="{FF2B5EF4-FFF2-40B4-BE49-F238E27FC236}">
                  <a16:creationId xmlns:a16="http://schemas.microsoft.com/office/drawing/2014/main" id="{DF6C81FE-B2EC-9A46-9BD6-F9666727DBD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60" y="3508"/>
            <a:ext cx="19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8" name="Equation" r:id="rId19" imgW="95243" imgH="114222" progId="Equation.3">
                    <p:embed/>
                  </p:oleObj>
                </mc:Choice>
                <mc:Fallback>
                  <p:oleObj name="Equation" r:id="rId19" imgW="95243" imgH="114222" progId="Equation.3">
                    <p:embed/>
                    <p:pic>
                      <p:nvPicPr>
                        <p:cNvPr id="22571" name="Object 10">
                          <a:extLst>
                            <a:ext uri="{FF2B5EF4-FFF2-40B4-BE49-F238E27FC236}">
                              <a16:creationId xmlns:a16="http://schemas.microsoft.com/office/drawing/2014/main" id="{DF6C81FE-B2EC-9A46-9BD6-F9666727DBD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3508"/>
                          <a:ext cx="19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" name="Text Box 29">
            <a:extLst>
              <a:ext uri="{FF2B5EF4-FFF2-40B4-BE49-F238E27FC236}">
                <a16:creationId xmlns:a16="http://schemas.microsoft.com/office/drawing/2014/main" id="{50CB7D7D-8A48-9FFC-049F-D0B340007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589" y="5085755"/>
            <a:ext cx="38782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或者用法拉第电磁感应定律</a:t>
            </a:r>
          </a:p>
        </p:txBody>
      </p:sp>
      <p:grpSp>
        <p:nvGrpSpPr>
          <p:cNvPr id="5" name="Group 32">
            <a:extLst>
              <a:ext uri="{FF2B5EF4-FFF2-40B4-BE49-F238E27FC236}">
                <a16:creationId xmlns:a16="http://schemas.microsoft.com/office/drawing/2014/main" id="{6AA6B311-0BE4-FBC9-47E3-8DBE081B0E40}"/>
              </a:ext>
            </a:extLst>
          </p:cNvPr>
          <p:cNvGrpSpPr>
            <a:grpSpLocks/>
          </p:cNvGrpSpPr>
          <p:nvPr/>
        </p:nvGrpSpPr>
        <p:grpSpPr bwMode="auto">
          <a:xfrm>
            <a:off x="7107851" y="2690217"/>
            <a:ext cx="1752600" cy="1752600"/>
            <a:chOff x="4080" y="1008"/>
            <a:chExt cx="1296" cy="1296"/>
          </a:xfrm>
        </p:grpSpPr>
        <p:sp>
          <p:nvSpPr>
            <p:cNvPr id="22547" name="Oval 33">
              <a:extLst>
                <a:ext uri="{FF2B5EF4-FFF2-40B4-BE49-F238E27FC236}">
                  <a16:creationId xmlns:a16="http://schemas.microsoft.com/office/drawing/2014/main" id="{BC923F95-A92D-7157-D1B0-E93E042B7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008"/>
              <a:ext cx="1296" cy="1296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2548" name="Object 11">
              <a:extLst>
                <a:ext uri="{FF2B5EF4-FFF2-40B4-BE49-F238E27FC236}">
                  <a16:creationId xmlns:a16="http://schemas.microsoft.com/office/drawing/2014/main" id="{50AEEA5A-166A-64DA-ABB3-6BBF3DA2890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16" y="1200"/>
            <a:ext cx="173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9" name="Equation" r:id="rId21" imgW="114102" imgH="126780" progId="Equation.3">
                    <p:embed/>
                  </p:oleObj>
                </mc:Choice>
                <mc:Fallback>
                  <p:oleObj name="Equation" r:id="rId21" imgW="114102" imgH="126780" progId="Equation.3">
                    <p:embed/>
                    <p:pic>
                      <p:nvPicPr>
                        <p:cNvPr id="22548" name="Object 11">
                          <a:extLst>
                            <a:ext uri="{FF2B5EF4-FFF2-40B4-BE49-F238E27FC236}">
                              <a16:creationId xmlns:a16="http://schemas.microsoft.com/office/drawing/2014/main" id="{50AEEA5A-166A-64DA-ABB3-6BBF3DA2890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1200"/>
                          <a:ext cx="173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49" name="Object 12">
              <a:extLst>
                <a:ext uri="{FF2B5EF4-FFF2-40B4-BE49-F238E27FC236}">
                  <a16:creationId xmlns:a16="http://schemas.microsoft.com/office/drawing/2014/main" id="{5F3F2368-F56A-4321-B3AF-1C2B302C39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72" y="1488"/>
            <a:ext cx="173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10" name="Equation" r:id="rId23" imgW="114102" imgH="126780" progId="Equation.3">
                    <p:embed/>
                  </p:oleObj>
                </mc:Choice>
                <mc:Fallback>
                  <p:oleObj name="Equation" r:id="rId23" imgW="114102" imgH="126780" progId="Equation.3">
                    <p:embed/>
                    <p:pic>
                      <p:nvPicPr>
                        <p:cNvPr id="22549" name="Object 12">
                          <a:extLst>
                            <a:ext uri="{FF2B5EF4-FFF2-40B4-BE49-F238E27FC236}">
                              <a16:creationId xmlns:a16="http://schemas.microsoft.com/office/drawing/2014/main" id="{5F3F2368-F56A-4321-B3AF-1C2B302C395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1488"/>
                          <a:ext cx="173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50" name="Object 13">
              <a:extLst>
                <a:ext uri="{FF2B5EF4-FFF2-40B4-BE49-F238E27FC236}">
                  <a16:creationId xmlns:a16="http://schemas.microsoft.com/office/drawing/2014/main" id="{D5F69503-3145-0EC6-5AD1-F6ACA6E8B40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60" y="1488"/>
            <a:ext cx="173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11" name="Equation" r:id="rId24" imgW="114102" imgH="126780" progId="Equation.3">
                    <p:embed/>
                  </p:oleObj>
                </mc:Choice>
                <mc:Fallback>
                  <p:oleObj name="Equation" r:id="rId24" imgW="114102" imgH="126780" progId="Equation.3">
                    <p:embed/>
                    <p:pic>
                      <p:nvPicPr>
                        <p:cNvPr id="22550" name="Object 13">
                          <a:extLst>
                            <a:ext uri="{FF2B5EF4-FFF2-40B4-BE49-F238E27FC236}">
                              <a16:creationId xmlns:a16="http://schemas.microsoft.com/office/drawing/2014/main" id="{D5F69503-3145-0EC6-5AD1-F6ACA6E8B40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488"/>
                          <a:ext cx="173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51" name="Object 14">
              <a:extLst>
                <a:ext uri="{FF2B5EF4-FFF2-40B4-BE49-F238E27FC236}">
                  <a16:creationId xmlns:a16="http://schemas.microsoft.com/office/drawing/2014/main" id="{05619AAC-7611-07E2-2DEF-D5E568CBE1D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56" y="1152"/>
            <a:ext cx="173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12" name="Equation" r:id="rId25" imgW="114102" imgH="126780" progId="Equation.3">
                    <p:embed/>
                  </p:oleObj>
                </mc:Choice>
                <mc:Fallback>
                  <p:oleObj name="Equation" r:id="rId25" imgW="114102" imgH="126780" progId="Equation.3">
                    <p:embed/>
                    <p:pic>
                      <p:nvPicPr>
                        <p:cNvPr id="22551" name="Object 14">
                          <a:extLst>
                            <a:ext uri="{FF2B5EF4-FFF2-40B4-BE49-F238E27FC236}">
                              <a16:creationId xmlns:a16="http://schemas.microsoft.com/office/drawing/2014/main" id="{05619AAC-7611-07E2-2DEF-D5E568CBE1D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1152"/>
                          <a:ext cx="173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52" name="Object 15">
              <a:extLst>
                <a:ext uri="{FF2B5EF4-FFF2-40B4-BE49-F238E27FC236}">
                  <a16:creationId xmlns:a16="http://schemas.microsoft.com/office/drawing/2014/main" id="{668E4203-A04F-DAB5-870B-8DED11A762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59" y="1440"/>
            <a:ext cx="173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13" name="Equation" r:id="rId26" imgW="114102" imgH="126780" progId="Equation.3">
                    <p:embed/>
                  </p:oleObj>
                </mc:Choice>
                <mc:Fallback>
                  <p:oleObj name="Equation" r:id="rId26" imgW="114102" imgH="126780" progId="Equation.3">
                    <p:embed/>
                    <p:pic>
                      <p:nvPicPr>
                        <p:cNvPr id="22552" name="Object 15">
                          <a:extLst>
                            <a:ext uri="{FF2B5EF4-FFF2-40B4-BE49-F238E27FC236}">
                              <a16:creationId xmlns:a16="http://schemas.microsoft.com/office/drawing/2014/main" id="{668E4203-A04F-DAB5-870B-8DED11A7629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9" y="1440"/>
                          <a:ext cx="173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53" name="Object 16">
              <a:extLst>
                <a:ext uri="{FF2B5EF4-FFF2-40B4-BE49-F238E27FC236}">
                  <a16:creationId xmlns:a16="http://schemas.microsoft.com/office/drawing/2014/main" id="{7A366A73-29BB-7A06-2819-9005DED31D1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59" y="1776"/>
            <a:ext cx="173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14" name="Equation" r:id="rId27" imgW="114102" imgH="126780" progId="Equation.3">
                    <p:embed/>
                  </p:oleObj>
                </mc:Choice>
                <mc:Fallback>
                  <p:oleObj name="Equation" r:id="rId27" imgW="114102" imgH="126780" progId="Equation.3">
                    <p:embed/>
                    <p:pic>
                      <p:nvPicPr>
                        <p:cNvPr id="22553" name="Object 16">
                          <a:extLst>
                            <a:ext uri="{FF2B5EF4-FFF2-40B4-BE49-F238E27FC236}">
                              <a16:creationId xmlns:a16="http://schemas.microsoft.com/office/drawing/2014/main" id="{7A366A73-29BB-7A06-2819-9005DED31D1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9" y="1776"/>
                          <a:ext cx="173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54" name="Object 17">
              <a:extLst>
                <a:ext uri="{FF2B5EF4-FFF2-40B4-BE49-F238E27FC236}">
                  <a16:creationId xmlns:a16="http://schemas.microsoft.com/office/drawing/2014/main" id="{BFF20BAB-90F5-C3BC-3F25-BB1119C705C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31" y="1920"/>
            <a:ext cx="173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15" name="Equation" r:id="rId28" imgW="114102" imgH="126780" progId="Equation.3">
                    <p:embed/>
                  </p:oleObj>
                </mc:Choice>
                <mc:Fallback>
                  <p:oleObj name="Equation" r:id="rId28" imgW="114102" imgH="126780" progId="Equation.3">
                    <p:embed/>
                    <p:pic>
                      <p:nvPicPr>
                        <p:cNvPr id="22554" name="Object 17">
                          <a:extLst>
                            <a:ext uri="{FF2B5EF4-FFF2-40B4-BE49-F238E27FC236}">
                              <a16:creationId xmlns:a16="http://schemas.microsoft.com/office/drawing/2014/main" id="{BFF20BAB-90F5-C3BC-3F25-BB1119C705C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1" y="1920"/>
                          <a:ext cx="173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55" name="Object 18">
              <a:extLst>
                <a:ext uri="{FF2B5EF4-FFF2-40B4-BE49-F238E27FC236}">
                  <a16:creationId xmlns:a16="http://schemas.microsoft.com/office/drawing/2014/main" id="{ADE437BC-811C-E018-E20F-035CDF4321B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19" y="1920"/>
            <a:ext cx="173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16" name="Equation" r:id="rId29" imgW="114102" imgH="126780" progId="Equation.3">
                    <p:embed/>
                  </p:oleObj>
                </mc:Choice>
                <mc:Fallback>
                  <p:oleObj name="Equation" r:id="rId29" imgW="114102" imgH="126780" progId="Equation.3">
                    <p:embed/>
                    <p:pic>
                      <p:nvPicPr>
                        <p:cNvPr id="22555" name="Object 18">
                          <a:extLst>
                            <a:ext uri="{FF2B5EF4-FFF2-40B4-BE49-F238E27FC236}">
                              <a16:creationId xmlns:a16="http://schemas.microsoft.com/office/drawing/2014/main" id="{ADE437BC-811C-E018-E20F-035CDF4321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9" y="1920"/>
                          <a:ext cx="173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56" name="Text Box 42">
              <a:extLst>
                <a:ext uri="{FF2B5EF4-FFF2-40B4-BE49-F238E27FC236}">
                  <a16:creationId xmlns:a16="http://schemas.microsoft.com/office/drawing/2014/main" id="{C0571AD7-A3C6-A528-B950-D608387A8E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1679"/>
              <a:ext cx="384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B</a:t>
              </a:r>
            </a:p>
          </p:txBody>
        </p:sp>
        <p:graphicFrame>
          <p:nvGraphicFramePr>
            <p:cNvPr id="22557" name="Object 19">
              <a:extLst>
                <a:ext uri="{FF2B5EF4-FFF2-40B4-BE49-F238E27FC236}">
                  <a16:creationId xmlns:a16="http://schemas.microsoft.com/office/drawing/2014/main" id="{C9ECB892-E406-2EAE-64C7-7D351E1ED5C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19" y="1680"/>
            <a:ext cx="173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17" name="Equation" r:id="rId30" imgW="114102" imgH="126780" progId="Equation.3">
                    <p:embed/>
                  </p:oleObj>
                </mc:Choice>
                <mc:Fallback>
                  <p:oleObj name="Equation" r:id="rId30" imgW="114102" imgH="126780" progId="Equation.3">
                    <p:embed/>
                    <p:pic>
                      <p:nvPicPr>
                        <p:cNvPr id="22557" name="Object 19">
                          <a:extLst>
                            <a:ext uri="{FF2B5EF4-FFF2-40B4-BE49-F238E27FC236}">
                              <a16:creationId xmlns:a16="http://schemas.microsoft.com/office/drawing/2014/main" id="{C9ECB892-E406-2EAE-64C7-7D351E1ED5C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9" y="1680"/>
                          <a:ext cx="173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58" name="Object 20">
              <a:extLst>
                <a:ext uri="{FF2B5EF4-FFF2-40B4-BE49-F238E27FC236}">
                  <a16:creationId xmlns:a16="http://schemas.microsoft.com/office/drawing/2014/main" id="{22C6F3C3-64F6-2F78-C99B-8FAB876F440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91" y="1824"/>
            <a:ext cx="173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18" name="Equation" r:id="rId31" imgW="114102" imgH="126780" progId="Equation.3">
                    <p:embed/>
                  </p:oleObj>
                </mc:Choice>
                <mc:Fallback>
                  <p:oleObj name="Equation" r:id="rId31" imgW="114102" imgH="126780" progId="Equation.3">
                    <p:embed/>
                    <p:pic>
                      <p:nvPicPr>
                        <p:cNvPr id="22558" name="Object 20">
                          <a:extLst>
                            <a:ext uri="{FF2B5EF4-FFF2-40B4-BE49-F238E27FC236}">
                              <a16:creationId xmlns:a16="http://schemas.microsoft.com/office/drawing/2014/main" id="{22C6F3C3-64F6-2F78-C99B-8FAB876F440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1" y="1824"/>
                          <a:ext cx="173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59" name="Object 21">
              <a:extLst>
                <a:ext uri="{FF2B5EF4-FFF2-40B4-BE49-F238E27FC236}">
                  <a16:creationId xmlns:a16="http://schemas.microsoft.com/office/drawing/2014/main" id="{619BA4D6-CFD9-8958-CEC2-E5EFCAB7E7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15" y="1248"/>
            <a:ext cx="173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19" name="Equation" r:id="rId32" imgW="114102" imgH="126780" progId="Equation.3">
                    <p:embed/>
                  </p:oleObj>
                </mc:Choice>
                <mc:Fallback>
                  <p:oleObj name="Equation" r:id="rId32" imgW="114102" imgH="126780" progId="Equation.3">
                    <p:embed/>
                    <p:pic>
                      <p:nvPicPr>
                        <p:cNvPr id="22559" name="Object 21">
                          <a:extLst>
                            <a:ext uri="{FF2B5EF4-FFF2-40B4-BE49-F238E27FC236}">
                              <a16:creationId xmlns:a16="http://schemas.microsoft.com/office/drawing/2014/main" id="{619BA4D6-CFD9-8958-CEC2-E5EFCAB7E7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5" y="1248"/>
                          <a:ext cx="173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60">
            <a:extLst>
              <a:ext uri="{FF2B5EF4-FFF2-40B4-BE49-F238E27FC236}">
                <a16:creationId xmlns:a16="http://schemas.microsoft.com/office/drawing/2014/main" id="{7CECB8E3-ACA1-5F32-F455-4F660B1B63C7}"/>
              </a:ext>
            </a:extLst>
          </p:cNvPr>
          <p:cNvGrpSpPr>
            <a:grpSpLocks/>
          </p:cNvGrpSpPr>
          <p:nvPr/>
        </p:nvGrpSpPr>
        <p:grpSpPr bwMode="auto">
          <a:xfrm>
            <a:off x="8250851" y="3147417"/>
            <a:ext cx="609600" cy="609600"/>
            <a:chOff x="5184" y="2064"/>
            <a:chExt cx="384" cy="384"/>
          </a:xfrm>
        </p:grpSpPr>
        <p:sp>
          <p:nvSpPr>
            <p:cNvPr id="22545" name="Text Box 47">
              <a:extLst>
                <a:ext uri="{FF2B5EF4-FFF2-40B4-BE49-F238E27FC236}">
                  <a16:creationId xmlns:a16="http://schemas.microsoft.com/office/drawing/2014/main" id="{1DA4D136-858B-B5F1-C9A0-8741DB812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2160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</a:t>
              </a:r>
              <a:r>
                <a:rPr kumimoji="0" lang="en-US" altLang="zh-CN" sz="2400" i="1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22546" name="Rectangle 48">
              <a:extLst>
                <a:ext uri="{FF2B5EF4-FFF2-40B4-BE49-F238E27FC236}">
                  <a16:creationId xmlns:a16="http://schemas.microsoft.com/office/drawing/2014/main" id="{5BA083A8-1CBC-49CD-BFD6-D4447BE602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728439">
              <a:off x="5160" y="2088"/>
              <a:ext cx="96" cy="48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Text Box 50">
            <a:extLst>
              <a:ext uri="{FF2B5EF4-FFF2-40B4-BE49-F238E27FC236}">
                <a16:creationId xmlns:a16="http://schemas.microsoft.com/office/drawing/2014/main" id="{CB393863-F0D5-AF78-3FAA-6CA6B73F1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901" y="2371130"/>
            <a:ext cx="6214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kumimoji="0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 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处取棒元</a:t>
            </a:r>
            <a:r>
              <a:rPr kumimoji="0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l,</a:t>
            </a:r>
            <a:r>
              <a:rPr kumimoji="0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棒元上产生的动生电动势为</a:t>
            </a:r>
          </a:p>
        </p:txBody>
      </p:sp>
      <p:sp>
        <p:nvSpPr>
          <p:cNvPr id="47" name="Text Box 51">
            <a:extLst>
              <a:ext uri="{FF2B5EF4-FFF2-40B4-BE49-F238E27FC236}">
                <a16:creationId xmlns:a16="http://schemas.microsoft.com/office/drawing/2014/main" id="{3A3CEE09-E120-63D7-44AF-178641A2D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899" y="4482061"/>
            <a:ext cx="81264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动生电动势的方向由端点指向圆心</a:t>
            </a:r>
            <a:r>
              <a:rPr kumimoji="0"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 </a:t>
            </a:r>
            <a:r>
              <a:rPr kumimoji="0" lang="en-US" altLang="zh-CN" sz="2400" i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kumimoji="0"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点为正极。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90EDCA-13D4-4638-BC5E-E3DF1415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0A16A4-F36F-4ECD-A985-5FF5E87E8BC6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49" name="Rectangle 2">
            <a:extLst>
              <a:ext uri="{FF2B5EF4-FFF2-40B4-BE49-F238E27FC236}">
                <a16:creationId xmlns:a16="http://schemas.microsoft.com/office/drawing/2014/main" id="{85008506-77E7-4375-9DFF-76424E220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59" y="125983"/>
            <a:ext cx="493464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kern="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动生电动势的计算</a:t>
            </a:r>
            <a:endParaRPr lang="zh-CN" altLang="en-US" kern="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8DFA5D6-1DC9-4007-AEB1-57D0C55AEC66}"/>
              </a:ext>
            </a:extLst>
          </p:cNvPr>
          <p:cNvSpPr/>
          <p:nvPr/>
        </p:nvSpPr>
        <p:spPr bwMode="auto">
          <a:xfrm>
            <a:off x="216514" y="952498"/>
            <a:ext cx="4403576" cy="112027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graphicFrame>
        <p:nvGraphicFramePr>
          <p:cNvPr id="51" name="Object 10">
            <a:extLst>
              <a:ext uri="{FF2B5EF4-FFF2-40B4-BE49-F238E27FC236}">
                <a16:creationId xmlns:a16="http://schemas.microsoft.com/office/drawing/2014/main" id="{8D017EEA-05CA-4CEC-B4FB-2D71183EA4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43522"/>
              </p:ext>
            </p:extLst>
          </p:nvPr>
        </p:nvGraphicFramePr>
        <p:xfrm>
          <a:off x="5319256" y="183059"/>
          <a:ext cx="2687672" cy="769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0" name="Equation" r:id="rId33" imgW="1333440" imgH="380880" progId="Equation.DSMT4">
                  <p:embed/>
                </p:oleObj>
              </mc:Choice>
              <mc:Fallback>
                <p:oleObj name="Equation" r:id="rId33" imgW="1333440" imgH="380880" progId="Equation.DSMT4">
                  <p:embed/>
                  <p:pic>
                    <p:nvPicPr>
                      <p:cNvPr id="14346" name="Object 10">
                        <a:extLst>
                          <a:ext uri="{FF2B5EF4-FFF2-40B4-BE49-F238E27FC236}">
                            <a16:creationId xmlns:a16="http://schemas.microsoft.com/office/drawing/2014/main" id="{8D707E84-2BA3-9945-5C23-80FC83C78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9256" y="183059"/>
                        <a:ext cx="2687672" cy="76944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  <p:bldP spid="13" grpId="1"/>
      <p:bldP spid="28" grpId="0" autoUpdateAnimBg="0"/>
      <p:bldP spid="46" grpId="0" autoUpdateAnimBg="0"/>
      <p:bldP spid="47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05260CC-2AAA-9DE4-FE6F-4FA2A4FA3B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93663"/>
            <a:ext cx="3168476" cy="762000"/>
          </a:xfrm>
        </p:spPr>
        <p:txBody>
          <a:bodyPr/>
          <a:lstStyle/>
          <a:p>
            <a:pPr eaLnBrk="1" hangingPunct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交流发电机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16BCA0C-2D08-91CE-C121-205BE8E05F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908" y="1124744"/>
            <a:ext cx="5310114" cy="48768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爱迪生：发明了直流发电机和输电系统（小规模）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特斯拉：发明了交流发电机和电力系统，开创了电气革命新里程</a:t>
            </a:r>
          </a:p>
        </p:txBody>
      </p:sp>
      <p:pic>
        <p:nvPicPr>
          <p:cNvPr id="17412" name="Picture 4" descr="Ne318">
            <a:extLst>
              <a:ext uri="{FF2B5EF4-FFF2-40B4-BE49-F238E27FC236}">
                <a16:creationId xmlns:a16="http://schemas.microsoft.com/office/drawing/2014/main" id="{6FB72E18-0F2F-A359-F189-546C8FE94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534" y="264319"/>
            <a:ext cx="3967162" cy="632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Rectangle 1">
            <a:extLst>
              <a:ext uri="{FF2B5EF4-FFF2-40B4-BE49-F238E27FC236}">
                <a16:creationId xmlns:a16="http://schemas.microsoft.com/office/drawing/2014/main" id="{7BFBEDAC-F856-6ADC-660C-73D4D83E8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607" y="5013176"/>
            <a:ext cx="5129213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把电能转为实际应用的技术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8E7A8CC-E7FF-1CFE-AEB7-7DA4F2037B60}"/>
              </a:ext>
            </a:extLst>
          </p:cNvPr>
          <p:cNvSpPr/>
          <p:nvPr/>
        </p:nvSpPr>
        <p:spPr bwMode="auto">
          <a:xfrm>
            <a:off x="299607" y="868257"/>
            <a:ext cx="2760225" cy="165741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635020-C46F-4429-8960-6D33BCDA1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B5BB4B-0769-4C04-B263-CBBFD4B8FD63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 autoUpdateAnimBg="0"/>
      <p:bldP spid="2355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0" name="Picture 4" descr="Ne318">
            <a:extLst>
              <a:ext uri="{FF2B5EF4-FFF2-40B4-BE49-F238E27FC236}">
                <a16:creationId xmlns:a16="http://schemas.microsoft.com/office/drawing/2014/main" id="{3BA90D20-5275-7589-6C85-81CA4D960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442598"/>
            <a:ext cx="3295650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0182" name="Object 6">
            <a:extLst>
              <a:ext uri="{FF2B5EF4-FFF2-40B4-BE49-F238E27FC236}">
                <a16:creationId xmlns:a16="http://schemas.microsoft.com/office/drawing/2014/main" id="{1E47DAD5-DCF9-60B5-0420-E43B9F7523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074953"/>
              </p:ext>
            </p:extLst>
          </p:nvPr>
        </p:nvGraphicFramePr>
        <p:xfrm>
          <a:off x="258198" y="1711538"/>
          <a:ext cx="295275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8" name="公式" r:id="rId4" imgW="1167893" imgH="304668" progId="Equation.3">
                  <p:embed/>
                </p:oleObj>
              </mc:Choice>
              <mc:Fallback>
                <p:oleObj name="公式" r:id="rId4" imgW="1167893" imgH="304668" progId="Equation.3">
                  <p:embed/>
                  <p:pic>
                    <p:nvPicPr>
                      <p:cNvPr id="50182" name="Object 6">
                        <a:extLst>
                          <a:ext uri="{FF2B5EF4-FFF2-40B4-BE49-F238E27FC236}">
                            <a16:creationId xmlns:a16="http://schemas.microsoft.com/office/drawing/2014/main" id="{1E47DAD5-DCF9-60B5-0420-E43B9F7523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98" y="1711538"/>
                        <a:ext cx="2952750" cy="76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3" name="Object 7">
            <a:extLst>
              <a:ext uri="{FF2B5EF4-FFF2-40B4-BE49-F238E27FC236}">
                <a16:creationId xmlns:a16="http://schemas.microsoft.com/office/drawing/2014/main" id="{212C5828-B872-318A-6225-5FE303B5B1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006266"/>
              </p:ext>
            </p:extLst>
          </p:nvPr>
        </p:nvGraphicFramePr>
        <p:xfrm>
          <a:off x="3090873" y="1598870"/>
          <a:ext cx="295275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9" name="公式" r:id="rId6" imgW="1218671" imgH="393529" progId="Equation.3">
                  <p:embed/>
                </p:oleObj>
              </mc:Choice>
              <mc:Fallback>
                <p:oleObj name="公式" r:id="rId6" imgW="1218671" imgH="393529" progId="Equation.3">
                  <p:embed/>
                  <p:pic>
                    <p:nvPicPr>
                      <p:cNvPr id="50183" name="Object 7">
                        <a:extLst>
                          <a:ext uri="{FF2B5EF4-FFF2-40B4-BE49-F238E27FC236}">
                            <a16:creationId xmlns:a16="http://schemas.microsoft.com/office/drawing/2014/main" id="{212C5828-B872-318A-6225-5FE303B5B1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0873" y="1598870"/>
                        <a:ext cx="295275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4" name="Object 8">
            <a:extLst>
              <a:ext uri="{FF2B5EF4-FFF2-40B4-BE49-F238E27FC236}">
                <a16:creationId xmlns:a16="http://schemas.microsoft.com/office/drawing/2014/main" id="{13B3DEC0-E016-D1E6-BDC7-4D22B82D61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551240"/>
              </p:ext>
            </p:extLst>
          </p:nvPr>
        </p:nvGraphicFramePr>
        <p:xfrm>
          <a:off x="3148418" y="4674009"/>
          <a:ext cx="20510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0" name="Equation" r:id="rId8" imgW="736280" imgH="177723" progId="Equation.3">
                  <p:embed/>
                </p:oleObj>
              </mc:Choice>
              <mc:Fallback>
                <p:oleObj name="Equation" r:id="rId8" imgW="736280" imgH="177723" progId="Equation.3">
                  <p:embed/>
                  <p:pic>
                    <p:nvPicPr>
                      <p:cNvPr id="50184" name="Object 8">
                        <a:extLst>
                          <a:ext uri="{FF2B5EF4-FFF2-40B4-BE49-F238E27FC236}">
                            <a16:creationId xmlns:a16="http://schemas.microsoft.com/office/drawing/2014/main" id="{13B3DEC0-E016-D1E6-BDC7-4D22B82D61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418" y="4674009"/>
                        <a:ext cx="205105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5" name="Text Box 9">
            <a:extLst>
              <a:ext uri="{FF2B5EF4-FFF2-40B4-BE49-F238E27FC236}">
                <a16:creationId xmlns:a16="http://schemas.microsoft.com/office/drawing/2014/main" id="{36B42E44-7896-5AC9-6C7B-1EB05BC9E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248" y="1136190"/>
            <a:ext cx="3168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段的电动势</a:t>
            </a:r>
          </a:p>
        </p:txBody>
      </p:sp>
      <p:sp>
        <p:nvSpPr>
          <p:cNvPr id="50187" name="Text Box 11">
            <a:extLst>
              <a:ext uri="{FF2B5EF4-FFF2-40B4-BE49-F238E27FC236}">
                <a16:creationId xmlns:a16="http://schemas.microsoft.com/office/drawing/2014/main" id="{DE72333B-DCA1-690B-2CFA-52E58785B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587" y="3223527"/>
            <a:ext cx="224818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CD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段的电动势</a:t>
            </a:r>
          </a:p>
        </p:txBody>
      </p:sp>
      <p:graphicFrame>
        <p:nvGraphicFramePr>
          <p:cNvPr id="50188" name="Object 12">
            <a:extLst>
              <a:ext uri="{FF2B5EF4-FFF2-40B4-BE49-F238E27FC236}">
                <a16:creationId xmlns:a16="http://schemas.microsoft.com/office/drawing/2014/main" id="{07340846-0F28-92CB-FDE8-ECB9C3E127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548331"/>
              </p:ext>
            </p:extLst>
          </p:nvPr>
        </p:nvGraphicFramePr>
        <p:xfrm>
          <a:off x="258198" y="3722407"/>
          <a:ext cx="3048000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1" name="公式" r:id="rId10" imgW="1206500" imgH="330200" progId="Equation.3">
                  <p:embed/>
                </p:oleObj>
              </mc:Choice>
              <mc:Fallback>
                <p:oleObj name="公式" r:id="rId10" imgW="1206500" imgH="330200" progId="Equation.3">
                  <p:embed/>
                  <p:pic>
                    <p:nvPicPr>
                      <p:cNvPr id="50188" name="Object 12">
                        <a:extLst>
                          <a:ext uri="{FF2B5EF4-FFF2-40B4-BE49-F238E27FC236}">
                            <a16:creationId xmlns:a16="http://schemas.microsoft.com/office/drawing/2014/main" id="{07340846-0F28-92CB-FDE8-ECB9C3E127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98" y="3722407"/>
                        <a:ext cx="3048000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9" name="Object 13">
            <a:extLst>
              <a:ext uri="{FF2B5EF4-FFF2-40B4-BE49-F238E27FC236}">
                <a16:creationId xmlns:a16="http://schemas.microsoft.com/office/drawing/2014/main" id="{F401A43A-B87D-A05C-6DCD-EB200839F3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227631"/>
              </p:ext>
            </p:extLst>
          </p:nvPr>
        </p:nvGraphicFramePr>
        <p:xfrm>
          <a:off x="3148418" y="3662875"/>
          <a:ext cx="304482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2" name="公式" r:id="rId12" imgW="1256755" imgH="393529" progId="Equation.3">
                  <p:embed/>
                </p:oleObj>
              </mc:Choice>
              <mc:Fallback>
                <p:oleObj name="公式" r:id="rId12" imgW="1256755" imgH="393529" progId="Equation.3">
                  <p:embed/>
                  <p:pic>
                    <p:nvPicPr>
                      <p:cNvPr id="50189" name="Object 13">
                        <a:extLst>
                          <a:ext uri="{FF2B5EF4-FFF2-40B4-BE49-F238E27FC236}">
                            <a16:creationId xmlns:a16="http://schemas.microsoft.com/office/drawing/2014/main" id="{F401A43A-B87D-A05C-6DCD-EB200839F3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418" y="3662875"/>
                        <a:ext cx="3044825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0" name="Object 14">
            <a:extLst>
              <a:ext uri="{FF2B5EF4-FFF2-40B4-BE49-F238E27FC236}">
                <a16:creationId xmlns:a16="http://schemas.microsoft.com/office/drawing/2014/main" id="{498B4731-30D7-4E1F-EB25-DF7B6A49C5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784756"/>
              </p:ext>
            </p:extLst>
          </p:nvPr>
        </p:nvGraphicFramePr>
        <p:xfrm>
          <a:off x="3057892" y="2658848"/>
          <a:ext cx="18986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3" name="Equation" r:id="rId14" imgW="736280" imgH="177723" progId="Equation.3">
                  <p:embed/>
                </p:oleObj>
              </mc:Choice>
              <mc:Fallback>
                <p:oleObj name="Equation" r:id="rId14" imgW="736280" imgH="177723" progId="Equation.3">
                  <p:embed/>
                  <p:pic>
                    <p:nvPicPr>
                      <p:cNvPr id="50190" name="Object 14">
                        <a:extLst>
                          <a:ext uri="{FF2B5EF4-FFF2-40B4-BE49-F238E27FC236}">
                            <a16:creationId xmlns:a16="http://schemas.microsoft.com/office/drawing/2014/main" id="{498B4731-30D7-4E1F-EB25-DF7B6A49C5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7892" y="2658848"/>
                        <a:ext cx="18986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91" name="Text Box 15">
            <a:extLst>
              <a:ext uri="{FF2B5EF4-FFF2-40B4-BE49-F238E27FC236}">
                <a16:creationId xmlns:a16="http://schemas.microsoft.com/office/drawing/2014/main" id="{BCA94A62-960B-DCB7-1C9C-C902FACFE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7" y="5343154"/>
            <a:ext cx="4787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∵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回路中两个电动势方向相同</a:t>
            </a:r>
          </a:p>
        </p:txBody>
      </p:sp>
      <p:graphicFrame>
        <p:nvGraphicFramePr>
          <p:cNvPr id="50192" name="Object 16">
            <a:extLst>
              <a:ext uri="{FF2B5EF4-FFF2-40B4-BE49-F238E27FC236}">
                <a16:creationId xmlns:a16="http://schemas.microsoft.com/office/drawing/2014/main" id="{060CBC50-9DB9-377F-7838-3AB1DF9AED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2073672"/>
              </p:ext>
            </p:extLst>
          </p:nvPr>
        </p:nvGraphicFramePr>
        <p:xfrm>
          <a:off x="602355" y="5940726"/>
          <a:ext cx="3948812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4" name="Equation" r:id="rId16" imgW="1765300" imgH="228600" progId="Equation.3">
                  <p:embed/>
                </p:oleObj>
              </mc:Choice>
              <mc:Fallback>
                <p:oleObj name="Equation" r:id="rId16" imgW="1765300" imgH="228600" progId="Equation.3">
                  <p:embed/>
                  <p:pic>
                    <p:nvPicPr>
                      <p:cNvPr id="50192" name="Object 16">
                        <a:extLst>
                          <a:ext uri="{FF2B5EF4-FFF2-40B4-BE49-F238E27FC236}">
                            <a16:creationId xmlns:a16="http://schemas.microsoft.com/office/drawing/2014/main" id="{060CBC50-9DB9-377F-7838-3AB1DF9AED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355" y="5940726"/>
                        <a:ext cx="3948812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7E0EB7D4-CAC1-2A83-8871-79F0DCE0AF60}"/>
              </a:ext>
            </a:extLst>
          </p:cNvPr>
          <p:cNvSpPr txBox="1"/>
          <p:nvPr/>
        </p:nvSpPr>
        <p:spPr>
          <a:xfrm>
            <a:off x="261877" y="25757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交流发电机的电动势</a:t>
            </a: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95597B6C-D0B2-ADED-4682-688CB5A386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247156"/>
              </p:ext>
            </p:extLst>
          </p:nvPr>
        </p:nvGraphicFramePr>
        <p:xfrm>
          <a:off x="4488364" y="184941"/>
          <a:ext cx="3017837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" name="Equation" r:id="rId18" imgW="939790" imgH="228678" progId="Equation.3">
                  <p:embed/>
                </p:oleObj>
              </mc:Choice>
              <mc:Fallback>
                <p:oleObj name="Equation" r:id="rId18" imgW="939790" imgH="228678" progId="Equation.3">
                  <p:embed/>
                  <p:pic>
                    <p:nvPicPr>
                      <p:cNvPr id="12" name="Object 3">
                        <a:extLst>
                          <a:ext uri="{FF2B5EF4-FFF2-40B4-BE49-F238E27FC236}">
                            <a16:creationId xmlns:a16="http://schemas.microsoft.com/office/drawing/2014/main" id="{A233CFB0-6801-39E5-561B-E4ACBBF35D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8364" y="184941"/>
                        <a:ext cx="3017837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7BBD44-DE27-4379-B701-38EB574D1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0A16A4-F36F-4ECD-A985-5FF5E87E8BC6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5" grpId="0"/>
      <p:bldP spid="50187" grpId="0"/>
      <p:bldP spid="5019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7">
            <a:extLst>
              <a:ext uri="{FF2B5EF4-FFF2-40B4-BE49-F238E27FC236}">
                <a16:creationId xmlns:a16="http://schemas.microsoft.com/office/drawing/2014/main" id="{08CDDC62-FF93-5A43-EABF-FECE4D7732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341341"/>
              </p:ext>
            </p:extLst>
          </p:nvPr>
        </p:nvGraphicFramePr>
        <p:xfrm>
          <a:off x="507982" y="1099672"/>
          <a:ext cx="32480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6" name="Equation" r:id="rId3" imgW="1371600" imgH="203040" progId="Equation.DSMT4">
                  <p:embed/>
                </p:oleObj>
              </mc:Choice>
              <mc:Fallback>
                <p:oleObj name="Equation" r:id="rId3" imgW="1371600" imgH="203040" progId="Equation.DSMT4">
                  <p:embed/>
                  <p:pic>
                    <p:nvPicPr>
                      <p:cNvPr id="50193" name="Object 17">
                        <a:extLst>
                          <a:ext uri="{FF2B5EF4-FFF2-40B4-BE49-F238E27FC236}">
                            <a16:creationId xmlns:a16="http://schemas.microsoft.com/office/drawing/2014/main" id="{CEB863AC-BB01-59FE-752F-56808BAFAB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982" y="1099672"/>
                        <a:ext cx="324802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9">
            <a:extLst>
              <a:ext uri="{FF2B5EF4-FFF2-40B4-BE49-F238E27FC236}">
                <a16:creationId xmlns:a16="http://schemas.microsoft.com/office/drawing/2014/main" id="{6582F443-4748-E3D3-D745-8057A001B7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616864"/>
              </p:ext>
            </p:extLst>
          </p:nvPr>
        </p:nvGraphicFramePr>
        <p:xfrm>
          <a:off x="992838" y="1721968"/>
          <a:ext cx="2592387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" name="公式" r:id="rId5" imgW="1371600" imgH="393700" progId="Equation.3">
                  <p:embed/>
                </p:oleObj>
              </mc:Choice>
              <mc:Fallback>
                <p:oleObj name="公式" r:id="rId5" imgW="1371600" imgH="393700" progId="Equation.3">
                  <p:embed/>
                  <p:pic>
                    <p:nvPicPr>
                      <p:cNvPr id="50195" name="Object 19">
                        <a:extLst>
                          <a:ext uri="{FF2B5EF4-FFF2-40B4-BE49-F238E27FC236}">
                            <a16:creationId xmlns:a16="http://schemas.microsoft.com/office/drawing/2014/main" id="{4DF86C9C-72EB-01D9-477E-177FEDE159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838" y="1721968"/>
                        <a:ext cx="2592387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20">
            <a:extLst>
              <a:ext uri="{FF2B5EF4-FFF2-40B4-BE49-F238E27FC236}">
                <a16:creationId xmlns:a16="http://schemas.microsoft.com/office/drawing/2014/main" id="{D8898C0F-C4B1-6307-FE3E-3792FF0515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012994"/>
              </p:ext>
            </p:extLst>
          </p:nvPr>
        </p:nvGraphicFramePr>
        <p:xfrm>
          <a:off x="899592" y="2446737"/>
          <a:ext cx="3036888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" name="Equation" r:id="rId7" imgW="1358310" imgH="393529" progId="Equation.3">
                  <p:embed/>
                </p:oleObj>
              </mc:Choice>
              <mc:Fallback>
                <p:oleObj name="Equation" r:id="rId7" imgW="1358310" imgH="393529" progId="Equation.3">
                  <p:embed/>
                  <p:pic>
                    <p:nvPicPr>
                      <p:cNvPr id="50196" name="Object 20">
                        <a:extLst>
                          <a:ext uri="{FF2B5EF4-FFF2-40B4-BE49-F238E27FC236}">
                            <a16:creationId xmlns:a16="http://schemas.microsoft.com/office/drawing/2014/main" id="{E9A253B0-3D36-1758-53A2-6A90518192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2446737"/>
                        <a:ext cx="3036888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1">
            <a:extLst>
              <a:ext uri="{FF2B5EF4-FFF2-40B4-BE49-F238E27FC236}">
                <a16:creationId xmlns:a16="http://schemas.microsoft.com/office/drawing/2014/main" id="{E46FAE66-58A5-C3B4-0A18-315055FA1C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36164"/>
              </p:ext>
            </p:extLst>
          </p:nvPr>
        </p:nvGraphicFramePr>
        <p:xfrm>
          <a:off x="1295572" y="3333091"/>
          <a:ext cx="3295650" cy="55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" name="Equation" r:id="rId9" imgW="1536700" imgH="228600" progId="Equation.3">
                  <p:embed/>
                </p:oleObj>
              </mc:Choice>
              <mc:Fallback>
                <p:oleObj name="Equation" r:id="rId9" imgW="1536700" imgH="228600" progId="Equation.3">
                  <p:embed/>
                  <p:pic>
                    <p:nvPicPr>
                      <p:cNvPr id="50197" name="Object 21">
                        <a:extLst>
                          <a:ext uri="{FF2B5EF4-FFF2-40B4-BE49-F238E27FC236}">
                            <a16:creationId xmlns:a16="http://schemas.microsoft.com/office/drawing/2014/main" id="{7D9BEAFE-FDD4-1501-8C22-5C08BE6984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572" y="3333091"/>
                        <a:ext cx="3295650" cy="558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4" descr="Ne318">
            <a:extLst>
              <a:ext uri="{FF2B5EF4-FFF2-40B4-BE49-F238E27FC236}">
                <a16:creationId xmlns:a16="http://schemas.microsoft.com/office/drawing/2014/main" id="{4389FFD5-F9EB-E1B0-2464-DEE1ECEFC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026" y="649388"/>
            <a:ext cx="3295650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21B7736-7DE9-8A91-669B-5CE559891D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370146"/>
              </p:ext>
            </p:extLst>
          </p:nvPr>
        </p:nvGraphicFramePr>
        <p:xfrm>
          <a:off x="1270397" y="4166708"/>
          <a:ext cx="1673000" cy="590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" name="Equation" r:id="rId12" imgW="647640" imgH="228600" progId="Equation.DSMT4">
                  <p:embed/>
                </p:oleObj>
              </mc:Choice>
              <mc:Fallback>
                <p:oleObj name="Equation" r:id="rId12" imgW="647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70397" y="4166708"/>
                        <a:ext cx="1673000" cy="590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BEEAA05E-2D6E-D804-2578-D770120711E7}"/>
              </a:ext>
            </a:extLst>
          </p:cNvPr>
          <p:cNvSpPr txBox="1"/>
          <p:nvPr/>
        </p:nvSpPr>
        <p:spPr>
          <a:xfrm>
            <a:off x="261877" y="25757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交流发电机的电动势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47DF212-E45A-4BEF-B4AE-9F4DDA98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0A16A4-F36F-4ECD-A985-5FF5E87E8BC6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294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F68232-5172-10D3-E4A5-EEC0B5402BC0}"/>
              </a:ext>
            </a:extLst>
          </p:cNvPr>
          <p:cNvSpPr txBox="1"/>
          <p:nvPr/>
        </p:nvSpPr>
        <p:spPr>
          <a:xfrm>
            <a:off x="3779912" y="247913"/>
            <a:ext cx="1431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小  结</a:t>
            </a:r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30B966EC-AE0D-D14C-6183-D2A2823765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824388"/>
              </p:ext>
            </p:extLst>
          </p:nvPr>
        </p:nvGraphicFramePr>
        <p:xfrm>
          <a:off x="3923928" y="2822790"/>
          <a:ext cx="182245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r:id="rId3" imgW="685800" imgH="393700" progId="Equation.DSMT4">
                  <p:embed/>
                </p:oleObj>
              </mc:Choice>
              <mc:Fallback>
                <p:oleObj r:id="rId3" imgW="685800" imgH="393700" progId="Equation.DSMT4">
                  <p:embed/>
                  <p:pic>
                    <p:nvPicPr>
                      <p:cNvPr id="2" name="Object 4">
                        <a:extLst>
                          <a:ext uri="{FF2B5EF4-FFF2-40B4-BE49-F238E27FC236}">
                            <a16:creationId xmlns:a16="http://schemas.microsoft.com/office/drawing/2014/main" id="{DF9ABB29-C003-4ACC-9D93-41F87ECBF8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2822790"/>
                        <a:ext cx="1822450" cy="100806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1">
            <a:extLst>
              <a:ext uri="{FF2B5EF4-FFF2-40B4-BE49-F238E27FC236}">
                <a16:creationId xmlns:a16="http://schemas.microsoft.com/office/drawing/2014/main" id="{CB9FF703-9BF7-F1AE-E796-4BA455C8F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580" y="1645639"/>
            <a:ext cx="7560840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隶书" panose="020105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隶书" panose="020105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隶书" panose="020105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隶书" panose="020105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隶书" panose="020105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当穿过回路的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磁通量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发生变化时，回路中就产生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感应电动势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，回路中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感应电动势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的大小与穿过回路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磁通量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随时间的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变化率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成正比。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8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98BBBFE-0066-E409-D14E-9B517D631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233" y="1134353"/>
            <a:ext cx="4736520" cy="523220"/>
          </a:xfrm>
          <a:prstGeom prst="rect">
            <a:avLst/>
          </a:prstGeom>
          <a:noFill/>
          <a:ln>
            <a:noFill/>
          </a:ln>
        </p:spPr>
        <p:txBody>
          <a:bodyPr wrap="square"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b="1" kern="0" dirty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 </a:t>
            </a:r>
            <a:r>
              <a:rPr lang="zh-CN" altLang="en-US" sz="2800" b="1" kern="0" dirty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法拉第电磁感应定律</a:t>
            </a:r>
            <a:r>
              <a:rPr lang="zh-CN" altLang="en-US" sz="2800" b="1" kern="0" dirty="0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85B5691-54E2-0FFB-997A-CD42B1E19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233" y="3970587"/>
            <a:ext cx="5891192" cy="523220"/>
          </a:xfrm>
          <a:prstGeom prst="rect">
            <a:avLst/>
          </a:prstGeom>
          <a:noFill/>
          <a:ln>
            <a:noFill/>
          </a:ln>
        </p:spPr>
        <p:txBody>
          <a:bodyPr wrap="square"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kern="0" dirty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800" kern="0" dirty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动生电动势及其物理本质</a:t>
            </a:r>
            <a:r>
              <a:rPr lang="zh-CN" altLang="en-US" sz="2800" kern="0" dirty="0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graphicFrame>
        <p:nvGraphicFramePr>
          <p:cNvPr id="9" name="Object 3">
            <a:extLst>
              <a:ext uri="{FF2B5EF4-FFF2-40B4-BE49-F238E27FC236}">
                <a16:creationId xmlns:a16="http://schemas.microsoft.com/office/drawing/2014/main" id="{03A0FB17-60FA-1606-1F3C-5A953718A5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207459"/>
              </p:ext>
            </p:extLst>
          </p:nvPr>
        </p:nvGraphicFramePr>
        <p:xfrm>
          <a:off x="1827160" y="4619935"/>
          <a:ext cx="2744840" cy="752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Equation" r:id="rId5" imgW="939790" imgH="228678" progId="Equation.3">
                  <p:embed/>
                </p:oleObj>
              </mc:Choice>
              <mc:Fallback>
                <p:oleObj name="Equation" r:id="rId5" imgW="939790" imgH="228678" progId="Equation.3">
                  <p:embed/>
                  <p:pic>
                    <p:nvPicPr>
                      <p:cNvPr id="12" name="Object 3">
                        <a:extLst>
                          <a:ext uri="{FF2B5EF4-FFF2-40B4-BE49-F238E27FC236}">
                            <a16:creationId xmlns:a16="http://schemas.microsoft.com/office/drawing/2014/main" id="{A233CFB0-6801-39E5-561B-E4ACBBF35D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7160" y="4619935"/>
                        <a:ext cx="2744840" cy="7522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D181E1C2-ABBC-6378-3CCF-C67EFBFB63FE}"/>
              </a:ext>
            </a:extLst>
          </p:cNvPr>
          <p:cNvSpPr txBox="1"/>
          <p:nvPr/>
        </p:nvSpPr>
        <p:spPr>
          <a:xfrm>
            <a:off x="5397765" y="4726539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物理本质：洛伦兹力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A4DD4A1-566E-DB52-5E87-892C7851C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233" y="5498332"/>
            <a:ext cx="8820767" cy="637675"/>
          </a:xfrm>
          <a:prstGeom prst="rect">
            <a:avLst/>
          </a:prstGeom>
          <a:noFill/>
          <a:ln>
            <a:noFill/>
          </a:ln>
        </p:spPr>
        <p:txBody>
          <a:bodyPr wrap="square"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800" kern="0" dirty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800" kern="0" dirty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电磁感应现象及应用：</a:t>
            </a:r>
            <a:r>
              <a:rPr lang="zh-CN" altLang="en-US" sz="2400" kern="0" dirty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涡流、趋肤效应、交流发电机</a:t>
            </a:r>
            <a:endParaRPr lang="zh-CN" altLang="en-US" sz="2400" kern="0" dirty="0">
              <a:solidFill>
                <a:srgbClr val="00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FFE8DC-0DDB-44D8-9CF8-47F678D6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0A16A4-F36F-4ECD-A985-5FF5E87E8BC6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962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4E8BFC49-6358-59CA-DB1A-C45922A9A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939" y="260648"/>
            <a:ext cx="5637213" cy="55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90000"/>
              </a:lnSpc>
              <a:buNone/>
            </a:pPr>
            <a:r>
              <a:rPr lang="zh-CN" altLang="en-US" b="1" kern="0" dirty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法拉第早期工作（</a:t>
            </a:r>
            <a:r>
              <a:rPr lang="en-US" altLang="zh-CN" b="1" kern="0" dirty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1824-1828</a:t>
            </a:r>
            <a:r>
              <a:rPr lang="zh-CN" altLang="en-US" b="1" kern="0" dirty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92062A1-CAD7-C622-328E-D04DCA7F2E96}"/>
              </a:ext>
            </a:extLst>
          </p:cNvPr>
          <p:cNvSpPr/>
          <p:nvPr/>
        </p:nvSpPr>
        <p:spPr bwMode="auto">
          <a:xfrm>
            <a:off x="395536" y="784180"/>
            <a:ext cx="5328592" cy="14400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617AD3B-3217-4E6C-B638-CD40E3E129D4}"/>
              </a:ext>
            </a:extLst>
          </p:cNvPr>
          <p:cNvGrpSpPr/>
          <p:nvPr/>
        </p:nvGrpSpPr>
        <p:grpSpPr>
          <a:xfrm>
            <a:off x="1108060" y="1179229"/>
            <a:ext cx="2833234" cy="2947390"/>
            <a:chOff x="1108060" y="1179229"/>
            <a:chExt cx="2833234" cy="294739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8DC7D02-C515-4834-A666-76FE47086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060" y="1179229"/>
              <a:ext cx="2833234" cy="2315486"/>
            </a:xfrm>
            <a:prstGeom prst="rect">
              <a:avLst/>
            </a:prstGeom>
          </p:spPr>
        </p:pic>
        <p:sp>
          <p:nvSpPr>
            <p:cNvPr id="18" name="Rectangle 3">
              <a:extLst>
                <a:ext uri="{FF2B5EF4-FFF2-40B4-BE49-F238E27FC236}">
                  <a16:creationId xmlns:a16="http://schemas.microsoft.com/office/drawing/2014/main" id="{6134F243-AE28-A01D-10C2-BA60A4441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3688" y="3569307"/>
              <a:ext cx="1646373" cy="557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90000"/>
                </a:lnSpc>
                <a:buNone/>
              </a:pPr>
              <a:r>
                <a:rPr lang="zh-CN" altLang="en-US" b="1" kern="0" dirty="0">
                  <a:solidFill>
                    <a:srgbClr val="6600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实验一</a:t>
              </a:r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C8C37C8C-DA73-4CFD-9C10-0F7541383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6" y="4797152"/>
            <a:ext cx="3781467" cy="55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b="1" kern="0" dirty="0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三个实验都没有探测到电磁感应现象！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40B65B3-A810-49A7-B584-9E0956FCFF71}"/>
              </a:ext>
            </a:extLst>
          </p:cNvPr>
          <p:cNvGrpSpPr/>
          <p:nvPr/>
        </p:nvGrpSpPr>
        <p:grpSpPr>
          <a:xfrm>
            <a:off x="5385501" y="980728"/>
            <a:ext cx="2952328" cy="3375495"/>
            <a:chOff x="4943122" y="803626"/>
            <a:chExt cx="2952328" cy="337549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48A6448-F3C7-5486-E5A6-8E7C800B7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122" y="803626"/>
              <a:ext cx="2952328" cy="2980446"/>
            </a:xfrm>
            <a:prstGeom prst="rect">
              <a:avLst/>
            </a:prstGeom>
          </p:spPr>
        </p:pic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34BCA41E-4466-43E0-83F7-3491F3A83A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6096" y="3621809"/>
              <a:ext cx="1646373" cy="557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90000"/>
                </a:lnSpc>
                <a:buNone/>
              </a:pPr>
              <a:r>
                <a:rPr lang="zh-CN" altLang="en-US" b="1" kern="0" dirty="0">
                  <a:solidFill>
                    <a:srgbClr val="6600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实验二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60547E7-ACA2-463D-93E2-2A395F202710}"/>
              </a:ext>
            </a:extLst>
          </p:cNvPr>
          <p:cNvGrpSpPr/>
          <p:nvPr/>
        </p:nvGrpSpPr>
        <p:grpSpPr>
          <a:xfrm>
            <a:off x="996522" y="4126619"/>
            <a:ext cx="2711383" cy="2792643"/>
            <a:chOff x="996522" y="4126619"/>
            <a:chExt cx="2711383" cy="2792643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6285806-D896-824F-5E6A-9E7AB35D6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522" y="4126619"/>
              <a:ext cx="2711383" cy="2325819"/>
            </a:xfrm>
            <a:prstGeom prst="rect">
              <a:avLst/>
            </a:prstGeom>
          </p:spPr>
        </p:pic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E639A707-A333-4100-BCA4-25E383DDA6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4439" y="6361950"/>
              <a:ext cx="1646373" cy="557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90000"/>
                </a:lnSpc>
                <a:buNone/>
              </a:pPr>
              <a:r>
                <a:rPr lang="zh-CN" altLang="en-US" b="1" kern="0" dirty="0">
                  <a:solidFill>
                    <a:srgbClr val="6600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实验三</a:t>
              </a: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BF1F0C-AA86-4F62-81BA-5D22A1E4F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B5BB4B-0769-4C04-B263-CBBFD4B8FD63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570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bldLvl="5" autoUpdateAnimBg="0"/>
      <p:bldP spid="18" grpId="0" build="p" bldLvl="5" autoUpdateAnimBg="0"/>
      <p:bldP spid="8" grpId="0" build="p" bldLvl="5" autoUpdateAnimBg="0"/>
      <p:bldP spid="8" grpId="1"/>
      <p:bldP spid="9" grpId="0" build="p" bldLvl="5" autoUpdateAnimBg="0"/>
      <p:bldP spid="11" grpId="0" build="p" bldLvl="5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79101ADA-ACBD-49D5-9BBA-E4500137AA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4313" y="78830"/>
            <a:ext cx="4933751" cy="708025"/>
          </a:xfrm>
        </p:spPr>
        <p:txBody>
          <a:bodyPr/>
          <a:lstStyle/>
          <a:p>
            <a:pPr algn="just" eaLnBrk="1" hangingPunct="1">
              <a:defRPr/>
            </a:pPr>
            <a:r>
              <a:rPr lang="zh-CN" altLang="en-US" sz="4000" b="1" dirty="0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49" charset="-122"/>
                <a:ea typeface="黑体" pitchFamily="49" charset="-122"/>
              </a:rPr>
              <a:t>法拉第的发现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34FEE601-94C5-4EEE-9310-25719D0704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4313" y="1196752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49" charset="-122"/>
                <a:ea typeface="黑体" pitchFamily="49" charset="-122"/>
              </a:rPr>
              <a:t>1831</a:t>
            </a:r>
            <a:r>
              <a:rPr lang="zh-CN" altLang="en-US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49" charset="-122"/>
                <a:ea typeface="黑体" pitchFamily="49" charset="-122"/>
              </a:rPr>
              <a:t>8</a:t>
            </a:r>
            <a:r>
              <a:rPr lang="zh-CN" altLang="en-US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49" charset="-122"/>
                <a:ea typeface="黑体" pitchFamily="49" charset="-122"/>
              </a:rPr>
              <a:t>月</a:t>
            </a:r>
            <a:r>
              <a:rPr lang="en-US" altLang="zh-CN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49" charset="-122"/>
                <a:ea typeface="黑体" pitchFamily="49" charset="-122"/>
              </a:rPr>
              <a:t>29</a:t>
            </a:r>
            <a:r>
              <a:rPr lang="zh-CN" altLang="en-US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49" charset="-122"/>
                <a:ea typeface="黑体" pitchFamily="49" charset="-122"/>
              </a:rPr>
              <a:t>日 </a:t>
            </a:r>
            <a:r>
              <a:rPr lang="en-US" altLang="zh-CN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49" charset="-122"/>
                <a:ea typeface="黑体" pitchFamily="49" charset="-122"/>
              </a:rPr>
              <a:t>Faraday </a:t>
            </a:r>
            <a:r>
              <a:rPr lang="zh-CN" altLang="en-US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49" charset="-122"/>
                <a:ea typeface="黑体" pitchFamily="49" charset="-122"/>
              </a:rPr>
              <a:t>的电磁感应实验取得成功。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 </a:t>
            </a:r>
          </a:p>
        </p:txBody>
      </p:sp>
      <p:pic>
        <p:nvPicPr>
          <p:cNvPr id="89090" name="Picture 2" descr="PPT - EE3321 ELECTROMAGENTIC FIELD THEORY PowerPoint Presentation, free ...">
            <a:extLst>
              <a:ext uri="{FF2B5EF4-FFF2-40B4-BE49-F238E27FC236}">
                <a16:creationId xmlns:a16="http://schemas.microsoft.com/office/drawing/2014/main" id="{AA17F0ED-E76E-B5C7-96A8-960033582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2684780"/>
            <a:ext cx="5260600" cy="349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A0CF399-3C5C-966F-4DA4-B24842DBAA56}"/>
              </a:ext>
            </a:extLst>
          </p:cNvPr>
          <p:cNvSpPr/>
          <p:nvPr/>
        </p:nvSpPr>
        <p:spPr bwMode="auto">
          <a:xfrm>
            <a:off x="323528" y="829035"/>
            <a:ext cx="3096345" cy="151693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80D7F7C-D2F8-4607-9A32-9D727B1782B4}"/>
              </a:ext>
            </a:extLst>
          </p:cNvPr>
          <p:cNvGrpSpPr/>
          <p:nvPr/>
        </p:nvGrpSpPr>
        <p:grpSpPr>
          <a:xfrm>
            <a:off x="5724128" y="95057"/>
            <a:ext cx="2859647" cy="6086475"/>
            <a:chOff x="5724128" y="95057"/>
            <a:chExt cx="2859647" cy="6086475"/>
          </a:xfrm>
        </p:grpSpPr>
        <p:pic>
          <p:nvPicPr>
            <p:cNvPr id="4100" name="Picture 4" descr="EH17-605图法拉第">
              <a:extLst>
                <a:ext uri="{FF2B5EF4-FFF2-40B4-BE49-F238E27FC236}">
                  <a16:creationId xmlns:a16="http://schemas.microsoft.com/office/drawing/2014/main" id="{FD8E3235-4C57-BCB0-CA77-C08DA60ACB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95057"/>
              <a:ext cx="2859647" cy="4951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A4E39D3-46C0-2565-D7BA-0ADF27F4D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3952" y="3524868"/>
              <a:ext cx="14" cy="8"/>
            </a:xfrm>
            <a:prstGeom prst="rect">
              <a:avLst/>
            </a:prstGeom>
          </p:spPr>
        </p:pic>
        <p:pic>
          <p:nvPicPr>
            <p:cNvPr id="89092" name="Picture 4">
              <a:extLst>
                <a:ext uri="{FF2B5EF4-FFF2-40B4-BE49-F238E27FC236}">
                  <a16:creationId xmlns:a16="http://schemas.microsoft.com/office/drawing/2014/main" id="{C1A4B14F-D740-909F-53F6-B0E2418131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22" r="24549"/>
            <a:stretch/>
          </p:blipFill>
          <p:spPr bwMode="auto">
            <a:xfrm>
              <a:off x="5924972" y="3415614"/>
              <a:ext cx="2446029" cy="2765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EE8FC-2E81-44B8-BBC8-9FA7A9A2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B5BB4B-0769-4C04-B263-CBBFD4B8FD63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855E72C-7362-48F9-AF4D-11A045E121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381" y="151040"/>
            <a:ext cx="5563739" cy="64611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6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49" charset="-122"/>
                <a:ea typeface="黑体" pitchFamily="49" charset="-122"/>
              </a:rPr>
              <a:t>电磁感应现象（四个实验）</a:t>
            </a:r>
          </a:p>
        </p:txBody>
      </p:sp>
      <p:graphicFrame>
        <p:nvGraphicFramePr>
          <p:cNvPr id="6151" name="Object 7">
            <a:hlinkClick r:id="rId4" action="ppaction://hlinkfile"/>
            <a:extLst>
              <a:ext uri="{FF2B5EF4-FFF2-40B4-BE49-F238E27FC236}">
                <a16:creationId xmlns:a16="http://schemas.microsoft.com/office/drawing/2014/main" id="{0BD9D90B-887B-99B0-EB88-4134F5BD32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114460"/>
              </p:ext>
            </p:extLst>
          </p:nvPr>
        </p:nvGraphicFramePr>
        <p:xfrm>
          <a:off x="1689100" y="2106109"/>
          <a:ext cx="5765800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5" imgW="3619048" imgH="2104762" progId="Paint.Picture">
                  <p:embed/>
                </p:oleObj>
              </mc:Choice>
              <mc:Fallback>
                <p:oleObj r:id="rId5" imgW="3619048" imgH="2104762" progId="Paint.Picture">
                  <p:embed/>
                  <p:pic>
                    <p:nvPicPr>
                      <p:cNvPr id="6151" name="Object 7">
                        <a:hlinkClick r:id="" action="ppaction://hlinkfile"/>
                        <a:extLst>
                          <a:ext uri="{FF2B5EF4-FFF2-40B4-BE49-F238E27FC236}">
                            <a16:creationId xmlns:a16="http://schemas.microsoft.com/office/drawing/2014/main" id="{0BD9D90B-887B-99B0-EB88-4134F5BD32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100" y="2106109"/>
                        <a:ext cx="5765800" cy="335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4" name="Text Box 17">
            <a:extLst>
              <a:ext uri="{FF2B5EF4-FFF2-40B4-BE49-F238E27FC236}">
                <a16:creationId xmlns:a16="http://schemas.microsoft.com/office/drawing/2014/main" id="{F39B41A5-C980-D31B-3617-828B919B2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648" y="5805264"/>
            <a:ext cx="61928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0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磁铁运动</a:t>
            </a:r>
            <a:r>
              <a:rPr lang="en-US" altLang="zh-CN" sz="40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</a:t>
            </a:r>
            <a:r>
              <a:rPr lang="zh-CN" altLang="en-US" sz="40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感应电流</a:t>
            </a:r>
          </a:p>
        </p:txBody>
      </p:sp>
      <p:sp>
        <p:nvSpPr>
          <p:cNvPr id="19465" name="AutoShape 18">
            <a:extLst>
              <a:ext uri="{FF2B5EF4-FFF2-40B4-BE49-F238E27FC236}">
                <a16:creationId xmlns:a16="http://schemas.microsoft.com/office/drawing/2014/main" id="{D764BC61-E9D2-723E-0269-9CB3EB5AF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1533" y="6082592"/>
            <a:ext cx="1426531" cy="291091"/>
          </a:xfrm>
          <a:prstGeom prst="rightArrow">
            <a:avLst>
              <a:gd name="adj1" fmla="val 50000"/>
              <a:gd name="adj2" fmla="val 116736"/>
            </a:avLst>
          </a:prstGeom>
          <a:solidFill>
            <a:srgbClr val="CC3300"/>
          </a:solidFill>
          <a:ln w="9525">
            <a:solidFill>
              <a:srgbClr val="CC33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Rectangle 2">
            <a:hlinkClick r:id="rId7" action="ppaction://hlinkfile"/>
            <a:extLst>
              <a:ext uri="{FF2B5EF4-FFF2-40B4-BE49-F238E27FC236}">
                <a16:creationId xmlns:a16="http://schemas.microsoft.com/office/drawing/2014/main" id="{1E35F7AA-400E-776A-E488-E8BC5BA0E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654" y="1208033"/>
            <a:ext cx="839628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实验一：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空心线圈与一个电流计构成一个未接电源的电路：</a:t>
            </a:r>
            <a:endParaRPr lang="en-US" altLang="zh-CN" sz="28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FC03909-E21D-7723-DD65-9AB36F3DA8EF}"/>
              </a:ext>
            </a:extLst>
          </p:cNvPr>
          <p:cNvSpPr/>
          <p:nvPr/>
        </p:nvSpPr>
        <p:spPr bwMode="auto">
          <a:xfrm>
            <a:off x="180670" y="817960"/>
            <a:ext cx="5183418" cy="13829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C02064-ECED-46A9-8569-F3DB5441DCC9}"/>
              </a:ext>
            </a:extLst>
          </p:cNvPr>
          <p:cNvSpPr txBox="1"/>
          <p:nvPr/>
        </p:nvSpPr>
        <p:spPr>
          <a:xfrm>
            <a:off x="1982142" y="5030261"/>
            <a:ext cx="5472758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插入或拔出线圈时电流表有示数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F2020E-8E8F-4F51-BB33-B99BF812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B5BB4B-0769-4C04-B263-CBBFD4B8FD63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4" grpId="0"/>
      <p:bldP spid="19465" grpId="0" animBg="1"/>
      <p:bldP spid="3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 descr="Ne302">
            <a:extLst>
              <a:ext uri="{FF2B5EF4-FFF2-40B4-BE49-F238E27FC236}">
                <a16:creationId xmlns:a16="http://schemas.microsoft.com/office/drawing/2014/main" id="{AD3469DB-8EA8-1D36-B705-381E6B217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308" y="908720"/>
            <a:ext cx="5473700" cy="402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 Box 6">
            <a:extLst>
              <a:ext uri="{FF2B5EF4-FFF2-40B4-BE49-F238E27FC236}">
                <a16:creationId xmlns:a16="http://schemas.microsoft.com/office/drawing/2014/main" id="{7C36D93E-697C-6B83-9E87-5D3BDA568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28600" y="506412"/>
            <a:ext cx="38877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实验二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0F143C5A-5645-6B39-0194-89E8658A79E6}"/>
              </a:ext>
            </a:extLst>
          </p:cNvPr>
          <p:cNvGrpSpPr>
            <a:grpSpLocks/>
          </p:cNvGrpSpPr>
          <p:nvPr/>
        </p:nvGrpSpPr>
        <p:grpSpPr bwMode="auto">
          <a:xfrm>
            <a:off x="1043608" y="5336928"/>
            <a:ext cx="7345362" cy="701675"/>
            <a:chOff x="340" y="3521"/>
            <a:chExt cx="4627" cy="442"/>
          </a:xfrm>
        </p:grpSpPr>
        <p:sp>
          <p:nvSpPr>
            <p:cNvPr id="21509" name="Text Box 8">
              <a:extLst>
                <a:ext uri="{FF2B5EF4-FFF2-40B4-BE49-F238E27FC236}">
                  <a16:creationId xmlns:a16="http://schemas.microsoft.com/office/drawing/2014/main" id="{C9B06132-750B-B034-9F57-C89E0D99F3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" y="3521"/>
              <a:ext cx="462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4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载流线圈运动     感应电流</a:t>
              </a:r>
            </a:p>
          </p:txBody>
        </p:sp>
        <p:sp>
          <p:nvSpPr>
            <p:cNvPr id="21510" name="AutoShape 9">
              <a:extLst>
                <a:ext uri="{FF2B5EF4-FFF2-40B4-BE49-F238E27FC236}">
                  <a16:creationId xmlns:a16="http://schemas.microsoft.com/office/drawing/2014/main" id="{2C9CF456-E401-B250-5E22-ECC7522B0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" y="3702"/>
              <a:ext cx="635" cy="136"/>
            </a:xfrm>
            <a:prstGeom prst="rightArrow">
              <a:avLst>
                <a:gd name="adj1" fmla="val 50000"/>
                <a:gd name="adj2" fmla="val 116728"/>
              </a:avLst>
            </a:prstGeom>
            <a:solidFill>
              <a:srgbClr val="CC3300"/>
            </a:solidFill>
            <a:ln w="9525">
              <a:solidFill>
                <a:srgbClr val="CC33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62803E-62AD-4E44-9754-178B50CA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0A16A4-F36F-4ECD-A985-5FF5E87E8BC6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9" name="Picture 7" descr="Ne303">
            <a:extLst>
              <a:ext uri="{FF2B5EF4-FFF2-40B4-BE49-F238E27FC236}">
                <a16:creationId xmlns:a16="http://schemas.microsoft.com/office/drawing/2014/main" id="{23ED5E66-950D-0111-6C8A-3B0F15FE5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04664"/>
            <a:ext cx="63373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0" name="Text Box 8">
            <a:extLst>
              <a:ext uri="{FF2B5EF4-FFF2-40B4-BE49-F238E27FC236}">
                <a16:creationId xmlns:a16="http://schemas.microsoft.com/office/drawing/2014/main" id="{22DE1E7B-633C-110F-D965-998E0F122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261764"/>
            <a:ext cx="241176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实验三：</a:t>
            </a: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C9D2928C-2269-E970-3FCF-B733F02F3046}"/>
              </a:ext>
            </a:extLst>
          </p:cNvPr>
          <p:cNvGrpSpPr>
            <a:grpSpLocks/>
          </p:cNvGrpSpPr>
          <p:nvPr/>
        </p:nvGrpSpPr>
        <p:grpSpPr bwMode="auto">
          <a:xfrm>
            <a:off x="1000122" y="4815557"/>
            <a:ext cx="7345363" cy="701675"/>
            <a:chOff x="612" y="3152"/>
            <a:chExt cx="4627" cy="442"/>
          </a:xfrm>
        </p:grpSpPr>
        <p:sp>
          <p:nvSpPr>
            <p:cNvPr id="22534" name="Text Box 11">
              <a:extLst>
                <a:ext uri="{FF2B5EF4-FFF2-40B4-BE49-F238E27FC236}">
                  <a16:creationId xmlns:a16="http://schemas.microsoft.com/office/drawing/2014/main" id="{44EDF536-64D5-906F-D429-48EA839BE3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" y="3152"/>
              <a:ext cx="462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4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  变化的电流     感应电流</a:t>
              </a:r>
            </a:p>
          </p:txBody>
        </p:sp>
        <p:sp>
          <p:nvSpPr>
            <p:cNvPr id="22535" name="AutoShape 12">
              <a:extLst>
                <a:ext uri="{FF2B5EF4-FFF2-40B4-BE49-F238E27FC236}">
                  <a16:creationId xmlns:a16="http://schemas.microsoft.com/office/drawing/2014/main" id="{A2EEFA79-AEE2-2B33-4BD6-2B0D7B0F7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" y="3332"/>
              <a:ext cx="635" cy="136"/>
            </a:xfrm>
            <a:prstGeom prst="rightArrow">
              <a:avLst>
                <a:gd name="adj1" fmla="val 50000"/>
                <a:gd name="adj2" fmla="val 116728"/>
              </a:avLst>
            </a:prstGeom>
            <a:solidFill>
              <a:srgbClr val="CC3300"/>
            </a:solidFill>
            <a:ln w="9525">
              <a:solidFill>
                <a:srgbClr val="CC33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 kumimoji="1"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3806" name="Text Box 14">
            <a:extLst>
              <a:ext uri="{FF2B5EF4-FFF2-40B4-BE49-F238E27FC236}">
                <a16:creationId xmlns:a16="http://schemas.microsoft.com/office/drawing/2014/main" id="{D8A10426-B940-16BA-43AD-E0EDBC32C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472" y="5517232"/>
            <a:ext cx="8900665" cy="128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三个实验共同点：只要线圈</a:t>
            </a:r>
            <a:r>
              <a:rPr lang="en-US" altLang="zh-CN" sz="2800" b="1" dirty="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 dirty="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处的磁场发生变化，线圈</a:t>
            </a:r>
            <a:r>
              <a:rPr lang="en-US" altLang="zh-CN" sz="2800" b="1" dirty="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800" b="1" dirty="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中就会产生电流。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1FD061-C1DE-4291-B57B-209DAF8D99BE}"/>
              </a:ext>
            </a:extLst>
          </p:cNvPr>
          <p:cNvSpPr txBox="1"/>
          <p:nvPr/>
        </p:nvSpPr>
        <p:spPr>
          <a:xfrm>
            <a:off x="1936427" y="4171353"/>
            <a:ext cx="5472758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电键合上或断开时电流表偏转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4974CA-02FD-4FA9-9517-3F241F4C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0A16A4-F36F-4ECD-A985-5FF5E87E8BC6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0" grpId="0"/>
      <p:bldP spid="3380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Text Box 6">
            <a:extLst>
              <a:ext uri="{FF2B5EF4-FFF2-40B4-BE49-F238E27FC236}">
                <a16:creationId xmlns:a16="http://schemas.microsoft.com/office/drawing/2014/main" id="{4453C92D-1F9F-97B5-ADB2-D74736303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21096" y="908720"/>
            <a:ext cx="38877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实验四</a:t>
            </a:r>
          </a:p>
        </p:txBody>
      </p:sp>
      <p:sp>
        <p:nvSpPr>
          <p:cNvPr id="34827" name="Text Box 11">
            <a:extLst>
              <a:ext uri="{FF2B5EF4-FFF2-40B4-BE49-F238E27FC236}">
                <a16:creationId xmlns:a16="http://schemas.microsoft.com/office/drawing/2014/main" id="{6E4410B3-E69A-8AE6-ED01-9DB4F45AF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024" y="4635052"/>
            <a:ext cx="86409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只要闭合线圈的面积发生变化，线圈中就会产生电流。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92E7FF1-FB6E-4787-A3F2-DD05885A536F}"/>
              </a:ext>
            </a:extLst>
          </p:cNvPr>
          <p:cNvGrpSpPr/>
          <p:nvPr/>
        </p:nvGrpSpPr>
        <p:grpSpPr>
          <a:xfrm>
            <a:off x="1797534" y="1633519"/>
            <a:ext cx="5300588" cy="2490279"/>
            <a:chOff x="1706054" y="1363571"/>
            <a:chExt cx="5300588" cy="2490279"/>
          </a:xfrm>
        </p:grpSpPr>
        <p:pic>
          <p:nvPicPr>
            <p:cNvPr id="23558" name="Picture 2">
              <a:extLst>
                <a:ext uri="{FF2B5EF4-FFF2-40B4-BE49-F238E27FC236}">
                  <a16:creationId xmlns:a16="http://schemas.microsoft.com/office/drawing/2014/main" id="{48CA3B25-86D5-2C6C-7ADF-00EED3AB8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6054" y="1363571"/>
              <a:ext cx="5300588" cy="2418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FB689D2-502E-4580-8BD5-D73D35E16423}"/>
                </a:ext>
              </a:extLst>
            </p:cNvPr>
            <p:cNvSpPr txBox="1"/>
            <p:nvPr/>
          </p:nvSpPr>
          <p:spPr>
            <a:xfrm>
              <a:off x="2137358" y="3330630"/>
              <a:ext cx="4680595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导线运动时回路中产生电流</a:t>
              </a: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8428A7-E9E8-4BA5-81A4-791EFBCE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0A16A4-F36F-4ECD-A985-5FF5E87E8BC6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7" grpId="0"/>
      <p:bldP spid="34827" grpId="1"/>
    </p:bldLst>
  </p:timing>
</p:sld>
</file>

<file path=ppt/theme/theme1.xml><?xml version="1.0" encoding="utf-8"?>
<a:theme xmlns:a="http://schemas.openxmlformats.org/drawingml/2006/main" name="3.3Faraday">
  <a:themeElements>
    <a:clrScheme name="3.3Faraday 2">
      <a:dk1>
        <a:srgbClr val="000000"/>
      </a:dk1>
      <a:lt1>
        <a:srgbClr val="EAEAEA"/>
      </a:lt1>
      <a:dk2>
        <a:srgbClr val="003366"/>
      </a:dk2>
      <a:lt2>
        <a:srgbClr val="EAEAEA"/>
      </a:lt2>
      <a:accent1>
        <a:srgbClr val="FFFFFF"/>
      </a:accent1>
      <a:accent2>
        <a:srgbClr val="DDDDDD"/>
      </a:accent2>
      <a:accent3>
        <a:srgbClr val="F3F3F3"/>
      </a:accent3>
      <a:accent4>
        <a:srgbClr val="000000"/>
      </a:accent4>
      <a:accent5>
        <a:srgbClr val="FFFFFF"/>
      </a:accent5>
      <a:accent6>
        <a:srgbClr val="C8C8C8"/>
      </a:accent6>
      <a:hlink>
        <a:srgbClr val="336699"/>
      </a:hlink>
      <a:folHlink>
        <a:srgbClr val="9A0000"/>
      </a:folHlink>
    </a:clrScheme>
    <a:fontScheme name="3.3Faraday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隶书" panose="020105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隶书" panose="02010509060101010101" pitchFamily="49" charset="-122"/>
          </a:defRPr>
        </a:defPPr>
      </a:lstStyle>
    </a:lnDef>
  </a:objectDefaults>
  <a:extraClrSchemeLst>
    <a:extraClrScheme>
      <a:clrScheme name="3.3Faraday 1">
        <a:dk1>
          <a:srgbClr val="356677"/>
        </a:dk1>
        <a:lt1>
          <a:srgbClr val="FFFFFF"/>
        </a:lt1>
        <a:dk2>
          <a:srgbClr val="3E798E"/>
        </a:dk2>
        <a:lt2>
          <a:srgbClr val="FFFFCC"/>
        </a:lt2>
        <a:accent1>
          <a:srgbClr val="7FA0B1"/>
        </a:accent1>
        <a:accent2>
          <a:srgbClr val="3A7184"/>
        </a:accent2>
        <a:accent3>
          <a:srgbClr val="AFBEC6"/>
        </a:accent3>
        <a:accent4>
          <a:srgbClr val="DADADA"/>
        </a:accent4>
        <a:accent5>
          <a:srgbClr val="C0CDD5"/>
        </a:accent5>
        <a:accent6>
          <a:srgbClr val="346677"/>
        </a:accent6>
        <a:hlink>
          <a:srgbClr val="FFBF0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.3Faraday 2">
        <a:dk1>
          <a:srgbClr val="000000"/>
        </a:dk1>
        <a:lt1>
          <a:srgbClr val="EAEAEA"/>
        </a:lt1>
        <a:dk2>
          <a:srgbClr val="003366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336699"/>
        </a:hlink>
        <a:folHlink>
          <a:srgbClr val="9A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.3Faraday 3">
        <a:dk1>
          <a:srgbClr val="000000"/>
        </a:dk1>
        <a:lt1>
          <a:srgbClr val="EAEAEA"/>
        </a:lt1>
        <a:dk2>
          <a:srgbClr val="000000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77777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.3Faraday 4">
        <a:dk1>
          <a:srgbClr val="492417"/>
        </a:dk1>
        <a:lt1>
          <a:srgbClr val="D4D5C3"/>
        </a:lt1>
        <a:dk2>
          <a:srgbClr val="6E4900"/>
        </a:dk2>
        <a:lt2>
          <a:srgbClr val="B9BA9C"/>
        </a:lt2>
        <a:accent1>
          <a:srgbClr val="DBD8CF"/>
        </a:accent1>
        <a:accent2>
          <a:srgbClr val="C7C8B0"/>
        </a:accent2>
        <a:accent3>
          <a:srgbClr val="E6E7DE"/>
        </a:accent3>
        <a:accent4>
          <a:srgbClr val="3D1D12"/>
        </a:accent4>
        <a:accent5>
          <a:srgbClr val="EAE9E4"/>
        </a:accent5>
        <a:accent6>
          <a:srgbClr val="B4B59F"/>
        </a:accent6>
        <a:hlink>
          <a:srgbClr val="CC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3.3Faraday</Template>
  <TotalTime>767</TotalTime>
  <Words>1581</Words>
  <Application>Microsoft Office PowerPoint</Application>
  <PresentationFormat>全屏显示(4:3)</PresentationFormat>
  <Paragraphs>226</Paragraphs>
  <Slides>34</Slides>
  <Notes>3</Notes>
  <HiddenSlides>0</HiddenSlides>
  <MMClips>1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34</vt:i4>
      </vt:variant>
    </vt:vector>
  </HeadingPairs>
  <TitlesOfParts>
    <vt:vector size="50" baseType="lpstr">
      <vt:lpstr>黑体</vt:lpstr>
      <vt:lpstr>华文中宋</vt:lpstr>
      <vt:lpstr>楷体_GB2312</vt:lpstr>
      <vt:lpstr>隶书</vt:lpstr>
      <vt:lpstr>宋体</vt:lpstr>
      <vt:lpstr>Helvetica</vt:lpstr>
      <vt:lpstr>Symbol</vt:lpstr>
      <vt:lpstr>Times New Roman</vt:lpstr>
      <vt:lpstr>Verdana</vt:lpstr>
      <vt:lpstr>Wingdings</vt:lpstr>
      <vt:lpstr>3.3Faraday</vt:lpstr>
      <vt:lpstr>MathType 7.0 Equation</vt:lpstr>
      <vt:lpstr>Equation</vt:lpstr>
      <vt:lpstr>Paintbrush Picture</vt:lpstr>
      <vt:lpstr>公式</vt:lpstr>
      <vt:lpstr>Equation.3</vt:lpstr>
      <vt:lpstr>PowerPoint 演示文稿</vt:lpstr>
      <vt:lpstr>PowerPoint 演示文稿</vt:lpstr>
      <vt:lpstr>PowerPoint 演示文稿</vt:lpstr>
      <vt:lpstr>PowerPoint 演示文稿</vt:lpstr>
      <vt:lpstr>法拉第的发现</vt:lpstr>
      <vt:lpstr>电磁感应现象（四个实验）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楞次定律 </vt:lpstr>
      <vt:lpstr>电磁感应现象的应用</vt:lpstr>
      <vt:lpstr>涡电流</vt:lpstr>
      <vt:lpstr>电磁阻尼</vt:lpstr>
      <vt:lpstr>PowerPoint 演示文稿</vt:lpstr>
      <vt:lpstr>其它应用:</vt:lpstr>
      <vt:lpstr>趋肤效应 </vt:lpstr>
      <vt:lpstr>趋肤效应的物理机制 </vt:lpstr>
      <vt:lpstr>趋肤效应的后果及应用 </vt:lpstr>
      <vt:lpstr>PowerPoint 演示文稿</vt:lpstr>
      <vt:lpstr>PowerPoint 演示文稿</vt:lpstr>
      <vt:lpstr>PowerPoint 演示文稿</vt:lpstr>
      <vt:lpstr>动生电动势</vt:lpstr>
      <vt:lpstr>问 题</vt:lpstr>
      <vt:lpstr>PowerPoint 演示文稿</vt:lpstr>
      <vt:lpstr>PowerPoint 演示文稿</vt:lpstr>
      <vt:lpstr>交流发电机</vt:lpstr>
      <vt:lpstr>PowerPoint 演示文稿</vt:lpstr>
      <vt:lpstr>PowerPoint 演示文稿</vt:lpstr>
      <vt:lpstr>PowerPoint 演示文稿</vt:lpstr>
    </vt:vector>
  </TitlesOfParts>
  <Company>metallab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电磁感应定律</dc:title>
  <dc:creator>wangjun</dc:creator>
  <cp:lastModifiedBy>MagCao</cp:lastModifiedBy>
  <cp:revision>365</cp:revision>
  <dcterms:created xsi:type="dcterms:W3CDTF">2007-11-26T02:43:51Z</dcterms:created>
  <dcterms:modified xsi:type="dcterms:W3CDTF">2023-04-26T06:55:19Z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